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9" r:id="rId2"/>
  </p:sldMasterIdLst>
  <p:notesMasterIdLst>
    <p:notesMasterId r:id="rId22"/>
  </p:notesMasterIdLst>
  <p:handoutMasterIdLst>
    <p:handoutMasterId r:id="rId23"/>
  </p:handoutMasterIdLst>
  <p:sldIdLst>
    <p:sldId id="256" r:id="rId3"/>
    <p:sldId id="257" r:id="rId4"/>
    <p:sldId id="258" r:id="rId5"/>
    <p:sldId id="259" r:id="rId6"/>
    <p:sldId id="263" r:id="rId7"/>
    <p:sldId id="264" r:id="rId8"/>
    <p:sldId id="261" r:id="rId9"/>
    <p:sldId id="262" r:id="rId10"/>
    <p:sldId id="266" r:id="rId11"/>
    <p:sldId id="267" r:id="rId12"/>
    <p:sldId id="269" r:id="rId13"/>
    <p:sldId id="270" r:id="rId14"/>
    <p:sldId id="272" r:id="rId15"/>
    <p:sldId id="273" r:id="rId16"/>
    <p:sldId id="274" r:id="rId17"/>
    <p:sldId id="271" r:id="rId18"/>
    <p:sldId id="275" r:id="rId19"/>
    <p:sldId id="276" r:id="rId20"/>
    <p:sldId id="277" r:id="rId21"/>
  </p:sldIdLst>
  <p:sldSz cx="9144000" cy="6858000" type="screen4x3"/>
  <p:notesSz cx="6858000" cy="9945688"/>
  <p:defaultTextStyle>
    <a:defPPr>
      <a:defRPr lang="de-DE"/>
    </a:defPPr>
    <a:lvl1pPr algn="ctr" rtl="0" fontAlgn="base">
      <a:spcBef>
        <a:spcPct val="0"/>
      </a:spcBef>
      <a:spcAft>
        <a:spcPct val="0"/>
      </a:spcAft>
      <a:defRPr sz="1600" i="1" kern="1200">
        <a:solidFill>
          <a:schemeClr val="tx1"/>
        </a:solidFill>
        <a:latin typeface="Lucida Sans" pitchFamily="34" charset="0"/>
        <a:ea typeface="+mn-ea"/>
        <a:cs typeface="+mn-cs"/>
      </a:defRPr>
    </a:lvl1pPr>
    <a:lvl2pPr marL="457200" algn="ctr" rtl="0" fontAlgn="base">
      <a:spcBef>
        <a:spcPct val="0"/>
      </a:spcBef>
      <a:spcAft>
        <a:spcPct val="0"/>
      </a:spcAft>
      <a:defRPr sz="1600" i="1" kern="1200">
        <a:solidFill>
          <a:schemeClr val="tx1"/>
        </a:solidFill>
        <a:latin typeface="Lucida Sans" pitchFamily="34" charset="0"/>
        <a:ea typeface="+mn-ea"/>
        <a:cs typeface="+mn-cs"/>
      </a:defRPr>
    </a:lvl2pPr>
    <a:lvl3pPr marL="914400" algn="ctr" rtl="0" fontAlgn="base">
      <a:spcBef>
        <a:spcPct val="0"/>
      </a:spcBef>
      <a:spcAft>
        <a:spcPct val="0"/>
      </a:spcAft>
      <a:defRPr sz="1600" i="1" kern="1200">
        <a:solidFill>
          <a:schemeClr val="tx1"/>
        </a:solidFill>
        <a:latin typeface="Lucida Sans" pitchFamily="34" charset="0"/>
        <a:ea typeface="+mn-ea"/>
        <a:cs typeface="+mn-cs"/>
      </a:defRPr>
    </a:lvl3pPr>
    <a:lvl4pPr marL="1371600" algn="ctr" rtl="0" fontAlgn="base">
      <a:spcBef>
        <a:spcPct val="0"/>
      </a:spcBef>
      <a:spcAft>
        <a:spcPct val="0"/>
      </a:spcAft>
      <a:defRPr sz="1600" i="1" kern="1200">
        <a:solidFill>
          <a:schemeClr val="tx1"/>
        </a:solidFill>
        <a:latin typeface="Lucida Sans" pitchFamily="34" charset="0"/>
        <a:ea typeface="+mn-ea"/>
        <a:cs typeface="+mn-cs"/>
      </a:defRPr>
    </a:lvl4pPr>
    <a:lvl5pPr marL="1828800" algn="ctr" rtl="0" fontAlgn="base">
      <a:spcBef>
        <a:spcPct val="0"/>
      </a:spcBef>
      <a:spcAft>
        <a:spcPct val="0"/>
      </a:spcAft>
      <a:defRPr sz="1600" i="1" kern="1200">
        <a:solidFill>
          <a:schemeClr val="tx1"/>
        </a:solidFill>
        <a:latin typeface="Lucida Sans" pitchFamily="34" charset="0"/>
        <a:ea typeface="+mn-ea"/>
        <a:cs typeface="+mn-cs"/>
      </a:defRPr>
    </a:lvl5pPr>
    <a:lvl6pPr marL="2286000" algn="l" defTabSz="914400" rtl="0" eaLnBrk="1" latinLnBrk="0" hangingPunct="1">
      <a:defRPr sz="1600" i="1" kern="1200">
        <a:solidFill>
          <a:schemeClr val="tx1"/>
        </a:solidFill>
        <a:latin typeface="Lucida Sans" pitchFamily="34" charset="0"/>
        <a:ea typeface="+mn-ea"/>
        <a:cs typeface="+mn-cs"/>
      </a:defRPr>
    </a:lvl6pPr>
    <a:lvl7pPr marL="2743200" algn="l" defTabSz="914400" rtl="0" eaLnBrk="1" latinLnBrk="0" hangingPunct="1">
      <a:defRPr sz="1600" i="1" kern="1200">
        <a:solidFill>
          <a:schemeClr val="tx1"/>
        </a:solidFill>
        <a:latin typeface="Lucida Sans" pitchFamily="34" charset="0"/>
        <a:ea typeface="+mn-ea"/>
        <a:cs typeface="+mn-cs"/>
      </a:defRPr>
    </a:lvl7pPr>
    <a:lvl8pPr marL="3200400" algn="l" defTabSz="914400" rtl="0" eaLnBrk="1" latinLnBrk="0" hangingPunct="1">
      <a:defRPr sz="1600" i="1" kern="1200">
        <a:solidFill>
          <a:schemeClr val="tx1"/>
        </a:solidFill>
        <a:latin typeface="Lucida Sans" pitchFamily="34" charset="0"/>
        <a:ea typeface="+mn-ea"/>
        <a:cs typeface="+mn-cs"/>
      </a:defRPr>
    </a:lvl8pPr>
    <a:lvl9pPr marL="3657600" algn="l" defTabSz="914400" rtl="0" eaLnBrk="1" latinLnBrk="0" hangingPunct="1">
      <a:defRPr sz="1600" i="1" kern="1200">
        <a:solidFill>
          <a:schemeClr val="tx1"/>
        </a:solidFill>
        <a:latin typeface="Lucida Sans"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420CB8BB-7D04-4CC1-853C-F3E8129303DE}" type="datetimeFigureOut">
              <a:rPr lang="de-DE" smtClean="0"/>
              <a:t>10.04.2018</a:t>
            </a:fld>
            <a:endParaRPr lang="de-DE"/>
          </a:p>
        </p:txBody>
      </p:sp>
      <p:sp>
        <p:nvSpPr>
          <p:cNvPr id="4" name="Fußzeilenplatzhalter 3"/>
          <p:cNvSpPr>
            <a:spLocks noGrp="1"/>
          </p:cNvSpPr>
          <p:nvPr>
            <p:ph type="ftr" sz="quarter" idx="2"/>
          </p:nvPr>
        </p:nvSpPr>
        <p:spPr>
          <a:xfrm>
            <a:off x="0" y="9447213"/>
            <a:ext cx="2971800"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447213"/>
            <a:ext cx="2971800" cy="498475"/>
          </a:xfrm>
          <a:prstGeom prst="rect">
            <a:avLst/>
          </a:prstGeom>
        </p:spPr>
        <p:txBody>
          <a:bodyPr vert="horz" lIns="91440" tIns="45720" rIns="91440" bIns="45720" rtlCol="0" anchor="b"/>
          <a:lstStyle>
            <a:lvl1pPr algn="r">
              <a:defRPr sz="1200"/>
            </a:lvl1pPr>
          </a:lstStyle>
          <a:p>
            <a:fld id="{B62B41D9-4C4B-4223-B6DB-EE09F9AFE3E7}" type="slidenum">
              <a:rPr lang="de-DE" smtClean="0"/>
              <a:t>‹Nr.›</a:t>
            </a:fld>
            <a:endParaRPr lang="de-DE"/>
          </a:p>
        </p:txBody>
      </p:sp>
    </p:spTree>
    <p:extLst>
      <p:ext uri="{BB962C8B-B14F-4D97-AF65-F5344CB8AC3E}">
        <p14:creationId xmlns:p14="http://schemas.microsoft.com/office/powerpoint/2010/main" val="2189922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7285"/>
          </a:xfrm>
          <a:prstGeom prst="rect">
            <a:avLst/>
          </a:prstGeom>
        </p:spPr>
        <p:txBody>
          <a:bodyPr vert="horz" lIns="96017" tIns="48009" rIns="96017" bIns="48009" rtlCol="0"/>
          <a:lstStyle>
            <a:lvl1pPr algn="l">
              <a:defRPr sz="1300"/>
            </a:lvl1pPr>
          </a:lstStyle>
          <a:p>
            <a:endParaRPr lang="de-DE"/>
          </a:p>
        </p:txBody>
      </p:sp>
      <p:sp>
        <p:nvSpPr>
          <p:cNvPr id="3" name="Datumsplatzhalter 2"/>
          <p:cNvSpPr>
            <a:spLocks noGrp="1"/>
          </p:cNvSpPr>
          <p:nvPr>
            <p:ph type="dt" idx="1"/>
          </p:nvPr>
        </p:nvSpPr>
        <p:spPr>
          <a:xfrm>
            <a:off x="3884613" y="0"/>
            <a:ext cx="2971800" cy="497285"/>
          </a:xfrm>
          <a:prstGeom prst="rect">
            <a:avLst/>
          </a:prstGeom>
        </p:spPr>
        <p:txBody>
          <a:bodyPr vert="horz" lIns="96017" tIns="48009" rIns="96017" bIns="48009" rtlCol="0"/>
          <a:lstStyle>
            <a:lvl1pPr algn="r">
              <a:defRPr sz="1300"/>
            </a:lvl1pPr>
          </a:lstStyle>
          <a:p>
            <a:fld id="{6C748A88-6DEE-420E-A22F-A2C20D051319}" type="datetimeFigureOut">
              <a:rPr lang="de-DE" smtClean="0"/>
              <a:t>10.04.2018</a:t>
            </a:fld>
            <a:endParaRPr lang="de-DE"/>
          </a:p>
        </p:txBody>
      </p:sp>
      <p:sp>
        <p:nvSpPr>
          <p:cNvPr id="4" name="Folienbildplatzhalt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6017" tIns="48009" rIns="96017" bIns="48009" rtlCol="0" anchor="ctr"/>
          <a:lstStyle/>
          <a:p>
            <a:endParaRPr lang="de-DE"/>
          </a:p>
        </p:txBody>
      </p:sp>
      <p:sp>
        <p:nvSpPr>
          <p:cNvPr id="5" name="Notizenplatzhalter 4"/>
          <p:cNvSpPr>
            <a:spLocks noGrp="1"/>
          </p:cNvSpPr>
          <p:nvPr>
            <p:ph type="body" sz="quarter" idx="3"/>
          </p:nvPr>
        </p:nvSpPr>
        <p:spPr>
          <a:xfrm>
            <a:off x="685800" y="4724202"/>
            <a:ext cx="5486400" cy="4475560"/>
          </a:xfrm>
          <a:prstGeom prst="rect">
            <a:avLst/>
          </a:prstGeom>
        </p:spPr>
        <p:txBody>
          <a:bodyPr vert="horz" lIns="96017" tIns="48009" rIns="96017" bIns="48009"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6678"/>
            <a:ext cx="2971800" cy="497285"/>
          </a:xfrm>
          <a:prstGeom prst="rect">
            <a:avLst/>
          </a:prstGeom>
        </p:spPr>
        <p:txBody>
          <a:bodyPr vert="horz" lIns="96017" tIns="48009" rIns="96017" bIns="48009" rtlCol="0" anchor="b"/>
          <a:lstStyle>
            <a:lvl1pPr algn="l">
              <a:defRPr sz="1300"/>
            </a:lvl1pPr>
          </a:lstStyle>
          <a:p>
            <a:endParaRPr lang="de-DE"/>
          </a:p>
        </p:txBody>
      </p:sp>
      <p:sp>
        <p:nvSpPr>
          <p:cNvPr id="7" name="Foliennummernplatzhalter 6"/>
          <p:cNvSpPr>
            <a:spLocks noGrp="1"/>
          </p:cNvSpPr>
          <p:nvPr>
            <p:ph type="sldNum" sz="quarter" idx="5"/>
          </p:nvPr>
        </p:nvSpPr>
        <p:spPr>
          <a:xfrm>
            <a:off x="3884613" y="9446678"/>
            <a:ext cx="2971800" cy="497285"/>
          </a:xfrm>
          <a:prstGeom prst="rect">
            <a:avLst/>
          </a:prstGeom>
        </p:spPr>
        <p:txBody>
          <a:bodyPr vert="horz" lIns="96017" tIns="48009" rIns="96017" bIns="48009" rtlCol="0" anchor="b"/>
          <a:lstStyle>
            <a:lvl1pPr algn="r">
              <a:defRPr sz="1300"/>
            </a:lvl1pPr>
          </a:lstStyle>
          <a:p>
            <a:fld id="{EC791BAC-9F09-4720-B834-67973F2A77DC}" type="slidenum">
              <a:rPr lang="de-DE" smtClean="0"/>
              <a:t>‹Nr.›</a:t>
            </a:fld>
            <a:endParaRPr lang="de-DE"/>
          </a:p>
        </p:txBody>
      </p:sp>
    </p:spTree>
    <p:extLst>
      <p:ext uri="{BB962C8B-B14F-4D97-AF65-F5344CB8AC3E}">
        <p14:creationId xmlns:p14="http://schemas.microsoft.com/office/powerpoint/2010/main" val="1567165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D943E8E-4574-409C-98EA-ED459E42B84E}" type="slidenum">
              <a:rPr lang="de-DE" altLang="de-DE" smtClean="0"/>
              <a:pPr/>
              <a:t>5</a:t>
            </a:fld>
            <a:endParaRPr lang="de-DE" altLang="de-DE"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de-DE" altLang="de-DE" smtClean="0"/>
          </a:p>
        </p:txBody>
      </p:sp>
    </p:spTree>
    <p:extLst>
      <p:ext uri="{BB962C8B-B14F-4D97-AF65-F5344CB8AC3E}">
        <p14:creationId xmlns:p14="http://schemas.microsoft.com/office/powerpoint/2010/main" val="449317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16</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2656680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17</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1634486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18</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158257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19</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776505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9D5839B-73EA-4AA2-94B4-DC4ED9C62585}" type="slidenum">
              <a:rPr lang="de-DE" altLang="de-DE" smtClean="0"/>
              <a:pPr/>
              <a:t>6</a:t>
            </a:fld>
            <a:endParaRPr lang="de-DE" altLang="de-DE"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de-DE" altLang="de-DE" smtClean="0"/>
          </a:p>
        </p:txBody>
      </p:sp>
    </p:spTree>
    <p:extLst>
      <p:ext uri="{BB962C8B-B14F-4D97-AF65-F5344CB8AC3E}">
        <p14:creationId xmlns:p14="http://schemas.microsoft.com/office/powerpoint/2010/main" val="4135326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9</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4181205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10</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3075412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11</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240445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12</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1413166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13</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3415504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14</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207059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BE53BF5-4361-48AE-ACAA-AC7224FF8D25}" type="slidenum">
              <a:rPr lang="de-DE" altLang="de-DE" smtClean="0"/>
              <a:pPr/>
              <a:t>15</a:t>
            </a:fld>
            <a:endParaRPr lang="de-DE" altLang="de-DE"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3336736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cxnSp>
        <p:nvCxnSpPr>
          <p:cNvPr id="4" name="Gerade Verbindung 22"/>
          <p:cNvCxnSpPr>
            <a:cxnSpLocks noChangeShapeType="1"/>
          </p:cNvCxnSpPr>
          <p:nvPr/>
        </p:nvCxnSpPr>
        <p:spPr bwMode="auto">
          <a:xfrm>
            <a:off x="262304" y="333375"/>
            <a:ext cx="920262" cy="0"/>
          </a:xfrm>
          <a:prstGeom prst="line">
            <a:avLst/>
          </a:prstGeom>
          <a:noFill/>
          <a:ln w="15875" algn="ctr">
            <a:solidFill>
              <a:srgbClr val="808992"/>
            </a:solidFill>
            <a:round/>
            <a:headEnd/>
            <a:tailEnd/>
          </a:ln>
        </p:spPr>
      </p:cxnSp>
      <p:cxnSp>
        <p:nvCxnSpPr>
          <p:cNvPr id="5" name="Gerade Verbindung 24"/>
          <p:cNvCxnSpPr>
            <a:cxnSpLocks noChangeShapeType="1"/>
          </p:cNvCxnSpPr>
          <p:nvPr/>
        </p:nvCxnSpPr>
        <p:spPr bwMode="auto">
          <a:xfrm rot="5400000">
            <a:off x="-2689652" y="3285332"/>
            <a:ext cx="5903913" cy="0"/>
          </a:xfrm>
          <a:prstGeom prst="line">
            <a:avLst/>
          </a:prstGeom>
          <a:noFill/>
          <a:ln w="15875" algn="ctr">
            <a:solidFill>
              <a:srgbClr val="808992"/>
            </a:solidFill>
            <a:round/>
            <a:headEnd/>
            <a:tailEnd/>
          </a:ln>
        </p:spPr>
      </p:cxnSp>
      <p:cxnSp>
        <p:nvCxnSpPr>
          <p:cNvPr id="6" name="Gerade Verbindung 26"/>
          <p:cNvCxnSpPr>
            <a:cxnSpLocks noChangeShapeType="1"/>
          </p:cNvCxnSpPr>
          <p:nvPr/>
        </p:nvCxnSpPr>
        <p:spPr bwMode="auto">
          <a:xfrm rot="10800000">
            <a:off x="383931" y="404813"/>
            <a:ext cx="798635" cy="0"/>
          </a:xfrm>
          <a:prstGeom prst="line">
            <a:avLst/>
          </a:prstGeom>
          <a:noFill/>
          <a:ln w="15875" algn="ctr">
            <a:solidFill>
              <a:srgbClr val="E6ABB6"/>
            </a:solidFill>
            <a:round/>
            <a:headEnd/>
            <a:tailEnd/>
          </a:ln>
        </p:spPr>
      </p:cxnSp>
      <p:cxnSp>
        <p:nvCxnSpPr>
          <p:cNvPr id="7" name="Gerade Verbindung 28"/>
          <p:cNvCxnSpPr>
            <a:cxnSpLocks noChangeShapeType="1"/>
          </p:cNvCxnSpPr>
          <p:nvPr/>
        </p:nvCxnSpPr>
        <p:spPr bwMode="auto">
          <a:xfrm rot="5400000">
            <a:off x="-2559294" y="3348038"/>
            <a:ext cx="5886450" cy="0"/>
          </a:xfrm>
          <a:prstGeom prst="line">
            <a:avLst/>
          </a:prstGeom>
          <a:noFill/>
          <a:ln w="15875" algn="ctr">
            <a:solidFill>
              <a:srgbClr val="E6ABB6"/>
            </a:solidFill>
            <a:round/>
            <a:headEnd/>
            <a:tailEnd/>
          </a:ln>
        </p:spPr>
      </p:cxnSp>
      <p:cxnSp>
        <p:nvCxnSpPr>
          <p:cNvPr id="8" name="Gerade Verbindung 29"/>
          <p:cNvCxnSpPr>
            <a:cxnSpLocks noChangeShapeType="1"/>
          </p:cNvCxnSpPr>
          <p:nvPr/>
        </p:nvCxnSpPr>
        <p:spPr bwMode="auto">
          <a:xfrm rot="10800000">
            <a:off x="191966" y="511175"/>
            <a:ext cx="990600" cy="0"/>
          </a:xfrm>
          <a:prstGeom prst="line">
            <a:avLst/>
          </a:prstGeom>
          <a:noFill/>
          <a:ln w="15875" algn="ctr">
            <a:solidFill>
              <a:srgbClr val="8B1141"/>
            </a:solidFill>
            <a:round/>
            <a:headEnd/>
            <a:tailEnd/>
          </a:ln>
        </p:spPr>
      </p:cxnSp>
      <p:cxnSp>
        <p:nvCxnSpPr>
          <p:cNvPr id="9" name="Gerade Verbindung 30"/>
          <p:cNvCxnSpPr>
            <a:cxnSpLocks noChangeShapeType="1"/>
          </p:cNvCxnSpPr>
          <p:nvPr/>
        </p:nvCxnSpPr>
        <p:spPr bwMode="auto">
          <a:xfrm rot="5400000">
            <a:off x="-2728241" y="3431382"/>
            <a:ext cx="5840413" cy="0"/>
          </a:xfrm>
          <a:prstGeom prst="line">
            <a:avLst/>
          </a:prstGeom>
          <a:noFill/>
          <a:ln w="15875" algn="ctr">
            <a:solidFill>
              <a:srgbClr val="8B1141"/>
            </a:solidFill>
            <a:round/>
            <a:headEnd/>
            <a:tailEnd/>
          </a:ln>
        </p:spPr>
      </p:cxnSp>
      <p:cxnSp>
        <p:nvCxnSpPr>
          <p:cNvPr id="10" name="Gerade Verbindung 32"/>
          <p:cNvCxnSpPr>
            <a:cxnSpLocks noChangeShapeType="1"/>
          </p:cNvCxnSpPr>
          <p:nvPr/>
        </p:nvCxnSpPr>
        <p:spPr bwMode="auto">
          <a:xfrm rot="10800000">
            <a:off x="446943" y="571500"/>
            <a:ext cx="735623" cy="0"/>
          </a:xfrm>
          <a:prstGeom prst="line">
            <a:avLst/>
          </a:prstGeom>
          <a:noFill/>
          <a:ln w="15875" algn="ctr">
            <a:solidFill>
              <a:srgbClr val="C5C7C8"/>
            </a:solidFill>
            <a:round/>
            <a:headEnd/>
            <a:tailEnd/>
          </a:ln>
        </p:spPr>
      </p:cxnSp>
      <p:cxnSp>
        <p:nvCxnSpPr>
          <p:cNvPr id="11" name="Gerade Verbindung 34"/>
          <p:cNvCxnSpPr>
            <a:cxnSpLocks noChangeShapeType="1"/>
          </p:cNvCxnSpPr>
          <p:nvPr/>
        </p:nvCxnSpPr>
        <p:spPr bwMode="auto">
          <a:xfrm rot="5400000">
            <a:off x="-2474851" y="3493294"/>
            <a:ext cx="5843588" cy="0"/>
          </a:xfrm>
          <a:prstGeom prst="line">
            <a:avLst/>
          </a:prstGeom>
          <a:noFill/>
          <a:ln w="15875" algn="ctr">
            <a:solidFill>
              <a:srgbClr val="C5C7C8"/>
            </a:solidFill>
            <a:round/>
            <a:headEnd/>
            <a:tailEnd/>
          </a:ln>
        </p:spPr>
      </p:cxnSp>
      <p:cxnSp>
        <p:nvCxnSpPr>
          <p:cNvPr id="12" name="Gerade Verbindung 36"/>
          <p:cNvCxnSpPr>
            <a:cxnSpLocks noChangeShapeType="1"/>
          </p:cNvCxnSpPr>
          <p:nvPr/>
        </p:nvCxnSpPr>
        <p:spPr bwMode="auto">
          <a:xfrm rot="10800000">
            <a:off x="329712" y="635000"/>
            <a:ext cx="852854" cy="0"/>
          </a:xfrm>
          <a:prstGeom prst="line">
            <a:avLst/>
          </a:prstGeom>
          <a:noFill/>
          <a:ln w="15875" algn="ctr">
            <a:solidFill>
              <a:srgbClr val="C5005A"/>
            </a:solidFill>
            <a:round/>
            <a:headEnd/>
            <a:tailEnd/>
          </a:ln>
        </p:spPr>
      </p:cxnSp>
      <p:cxnSp>
        <p:nvCxnSpPr>
          <p:cNvPr id="13" name="Gerade Verbindung 38"/>
          <p:cNvCxnSpPr>
            <a:cxnSpLocks noChangeShapeType="1"/>
          </p:cNvCxnSpPr>
          <p:nvPr/>
        </p:nvCxnSpPr>
        <p:spPr bwMode="auto">
          <a:xfrm rot="5400000">
            <a:off x="-2585732" y="3550444"/>
            <a:ext cx="5830888" cy="0"/>
          </a:xfrm>
          <a:prstGeom prst="line">
            <a:avLst/>
          </a:prstGeom>
          <a:noFill/>
          <a:ln w="15875" algn="ctr">
            <a:solidFill>
              <a:srgbClr val="C5005A"/>
            </a:solidFill>
            <a:round/>
            <a:headEnd/>
            <a:tailEnd/>
          </a:ln>
        </p:spPr>
      </p:cxnSp>
      <p:cxnSp>
        <p:nvCxnSpPr>
          <p:cNvPr id="14" name="Gerade Verbindung 40"/>
          <p:cNvCxnSpPr>
            <a:cxnSpLocks noChangeShapeType="1"/>
          </p:cNvCxnSpPr>
          <p:nvPr/>
        </p:nvCxnSpPr>
        <p:spPr bwMode="auto">
          <a:xfrm>
            <a:off x="451339" y="6408738"/>
            <a:ext cx="8241323" cy="0"/>
          </a:xfrm>
          <a:prstGeom prst="line">
            <a:avLst/>
          </a:prstGeom>
          <a:noFill/>
          <a:ln w="15875" algn="ctr">
            <a:solidFill>
              <a:srgbClr val="C5C7C8"/>
            </a:solidFill>
            <a:round/>
            <a:headEnd/>
            <a:tailEnd/>
          </a:ln>
        </p:spPr>
      </p:cxnSp>
      <p:cxnSp>
        <p:nvCxnSpPr>
          <p:cNvPr id="15" name="Gerade Verbindung 42"/>
          <p:cNvCxnSpPr>
            <a:cxnSpLocks noChangeShapeType="1"/>
          </p:cNvCxnSpPr>
          <p:nvPr/>
        </p:nvCxnSpPr>
        <p:spPr bwMode="auto">
          <a:xfrm rot="10800000">
            <a:off x="378070" y="6292850"/>
            <a:ext cx="8314592" cy="0"/>
          </a:xfrm>
          <a:prstGeom prst="line">
            <a:avLst/>
          </a:prstGeom>
          <a:noFill/>
          <a:ln w="15875" algn="ctr">
            <a:solidFill>
              <a:srgbClr val="E6ABB6"/>
            </a:solidFill>
            <a:round/>
            <a:headEnd/>
            <a:tailEnd/>
          </a:ln>
        </p:spPr>
      </p:cxnSp>
      <p:cxnSp>
        <p:nvCxnSpPr>
          <p:cNvPr id="16" name="Gerade Verbindung 43"/>
          <p:cNvCxnSpPr>
            <a:cxnSpLocks noChangeShapeType="1"/>
          </p:cNvCxnSpPr>
          <p:nvPr/>
        </p:nvCxnSpPr>
        <p:spPr bwMode="auto">
          <a:xfrm rot="10800000">
            <a:off x="325316" y="6465888"/>
            <a:ext cx="8367346" cy="0"/>
          </a:xfrm>
          <a:prstGeom prst="line">
            <a:avLst/>
          </a:prstGeom>
          <a:noFill/>
          <a:ln w="15875" algn="ctr">
            <a:solidFill>
              <a:srgbClr val="C5005A"/>
            </a:solidFill>
            <a:round/>
            <a:headEnd/>
            <a:tailEnd/>
          </a:ln>
        </p:spPr>
      </p:cxnSp>
      <p:cxnSp>
        <p:nvCxnSpPr>
          <p:cNvPr id="17" name="Gerade Verbindung 44"/>
          <p:cNvCxnSpPr>
            <a:cxnSpLocks noChangeShapeType="1"/>
          </p:cNvCxnSpPr>
          <p:nvPr/>
        </p:nvCxnSpPr>
        <p:spPr bwMode="auto">
          <a:xfrm rot="10800000">
            <a:off x="263769" y="6237288"/>
            <a:ext cx="8428892" cy="0"/>
          </a:xfrm>
          <a:prstGeom prst="line">
            <a:avLst/>
          </a:prstGeom>
          <a:noFill/>
          <a:ln w="15875" algn="ctr">
            <a:solidFill>
              <a:srgbClr val="808992"/>
            </a:solidFill>
            <a:round/>
            <a:headEnd/>
            <a:tailEnd/>
          </a:ln>
        </p:spPr>
      </p:cxnSp>
      <p:cxnSp>
        <p:nvCxnSpPr>
          <p:cNvPr id="18" name="Gerade Verbindung 45"/>
          <p:cNvCxnSpPr>
            <a:cxnSpLocks noChangeShapeType="1"/>
          </p:cNvCxnSpPr>
          <p:nvPr/>
        </p:nvCxnSpPr>
        <p:spPr bwMode="auto">
          <a:xfrm rot="10800000">
            <a:off x="186105" y="6351588"/>
            <a:ext cx="8506557" cy="0"/>
          </a:xfrm>
          <a:prstGeom prst="line">
            <a:avLst/>
          </a:prstGeom>
          <a:noFill/>
          <a:ln w="15875" algn="ctr">
            <a:solidFill>
              <a:srgbClr val="8B1141"/>
            </a:solidFill>
            <a:round/>
            <a:headEnd/>
            <a:tailEnd/>
          </a:ln>
        </p:spPr>
      </p:cxnSp>
      <p:pic>
        <p:nvPicPr>
          <p:cNvPr id="19" name="Picture 12" descr="RGB_2c"/>
          <p:cNvPicPr>
            <a:picLocks noChangeAspect="1" noChangeArrowheads="1"/>
          </p:cNvPicPr>
          <p:nvPr/>
        </p:nvPicPr>
        <p:blipFill>
          <a:blip r:embed="rId2" cstate="print"/>
          <a:srcRect/>
          <a:stretch>
            <a:fillRect/>
          </a:stretch>
        </p:blipFill>
        <p:spPr bwMode="auto">
          <a:xfrm>
            <a:off x="1340827" y="908051"/>
            <a:ext cx="4254011" cy="893763"/>
          </a:xfrm>
          <a:prstGeom prst="rect">
            <a:avLst/>
          </a:prstGeom>
          <a:noFill/>
          <a:ln w="9525">
            <a:noFill/>
            <a:miter lim="800000"/>
            <a:headEnd/>
            <a:tailEnd/>
          </a:ln>
        </p:spPr>
      </p:pic>
      <p:sp>
        <p:nvSpPr>
          <p:cNvPr id="2050" name="Rectangle 2"/>
          <p:cNvSpPr>
            <a:spLocks noGrp="1" noChangeArrowheads="1"/>
          </p:cNvSpPr>
          <p:nvPr>
            <p:ph type="ctrTitle"/>
          </p:nvPr>
        </p:nvSpPr>
        <p:spPr>
          <a:xfrm>
            <a:off x="1248554" y="3212976"/>
            <a:ext cx="7312269" cy="1130300"/>
          </a:xfrm>
          <a:prstGeom prst="rect">
            <a:avLst/>
          </a:prstGeom>
        </p:spPr>
        <p:txBody>
          <a:bodyPr lIns="91440" tIns="45720" rIns="91440" bIns="45720"/>
          <a:lstStyle>
            <a:lvl1pPr>
              <a:defRPr sz="3139" b="0">
                <a:solidFill>
                  <a:schemeClr val="tx1"/>
                </a:solidFill>
                <a:latin typeface="Arial" pitchFamily="34" charset="0"/>
                <a:cs typeface="Arial" pitchFamily="34" charset="0"/>
              </a:defRPr>
            </a:lvl1pPr>
          </a:lstStyle>
          <a:p>
            <a:r>
              <a:rPr lang="de-DE"/>
              <a:t>Titelmasterformat durch Klicken bearbeiten</a:t>
            </a:r>
            <a:endParaRPr lang="de-DE" dirty="0"/>
          </a:p>
        </p:txBody>
      </p:sp>
      <p:sp>
        <p:nvSpPr>
          <p:cNvPr id="2051" name="Rectangle 3"/>
          <p:cNvSpPr>
            <a:spLocks noGrp="1" noChangeArrowheads="1"/>
          </p:cNvSpPr>
          <p:nvPr>
            <p:ph type="subTitle" idx="1"/>
          </p:nvPr>
        </p:nvSpPr>
        <p:spPr>
          <a:xfrm>
            <a:off x="1248554" y="4437112"/>
            <a:ext cx="7312269" cy="719138"/>
          </a:xfrm>
        </p:spPr>
        <p:txBody>
          <a:bodyPr/>
          <a:lstStyle>
            <a:lvl1pPr>
              <a:lnSpc>
                <a:spcPts val="1846"/>
              </a:lnSpc>
              <a:defRPr sz="1292"/>
            </a:lvl1pPr>
          </a:lstStyle>
          <a:p>
            <a:r>
              <a:rPr lang="de-DE"/>
              <a:t>Formatvorlage des Untertitelmasters durch Klicken bearbeiten</a:t>
            </a:r>
            <a:endParaRPr lang="de-DE" dirty="0"/>
          </a:p>
        </p:txBody>
      </p:sp>
    </p:spTree>
    <p:extLst>
      <p:ext uri="{BB962C8B-B14F-4D97-AF65-F5344CB8AC3E}">
        <p14:creationId xmlns:p14="http://schemas.microsoft.com/office/powerpoint/2010/main" val="221154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70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endParaRPr lang="de-DE" dirty="0"/>
          </a:p>
        </p:txBody>
      </p:sp>
    </p:spTree>
    <p:extLst>
      <p:ext uri="{BB962C8B-B14F-4D97-AF65-F5344CB8AC3E}">
        <p14:creationId xmlns:p14="http://schemas.microsoft.com/office/powerpoint/2010/main" val="38652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err="1"/>
              <a:t>Tirformat</a:t>
            </a:r>
            <a:r>
              <a:rPr lang="de-DE" dirty="0"/>
              <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11"/>
          </p:nvPr>
        </p:nvSpPr>
        <p:spPr/>
        <p:txBody>
          <a:bodyPr/>
          <a:lstStyle/>
          <a:p>
            <a:r>
              <a:rPr lang="de-DE"/>
              <a:t>FB 01/07  WS 2016/17 Master SozR und SoWi  Modul 7.4.</a:t>
            </a:r>
            <a:endParaRPr lang="de-DE" dirty="0"/>
          </a:p>
        </p:txBody>
      </p:sp>
      <p:sp>
        <p:nvSpPr>
          <p:cNvPr id="6" name="Slide Number Placeholder 5"/>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256168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1248554" y="1412776"/>
            <a:ext cx="7378050" cy="43924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95468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1248554" y="1412776"/>
            <a:ext cx="3589322" cy="4271962"/>
          </a:xfrm>
        </p:spPr>
        <p:txBody>
          <a:bodyPr/>
          <a:lstStyle>
            <a:lvl1pPr>
              <a:defRPr sz="1477"/>
            </a:lvl1pPr>
            <a:lvl2pPr>
              <a:defRPr sz="1477"/>
            </a:lvl2pPr>
            <a:lvl3pPr>
              <a:defRPr sz="1477"/>
            </a:lvl3pPr>
            <a:lvl4pPr>
              <a:defRPr sz="1292"/>
            </a:lvl4pPr>
            <a:lvl5pPr>
              <a:defRPr sz="1662"/>
            </a:lvl5pPr>
            <a:lvl6pPr>
              <a:defRPr sz="1662"/>
            </a:lvl6pPr>
            <a:lvl7pPr>
              <a:defRPr sz="1662"/>
            </a:lvl7pPr>
            <a:lvl8pPr>
              <a:defRPr sz="1662"/>
            </a:lvl8pPr>
            <a:lvl9pPr>
              <a:defRPr sz="1662"/>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4970813" y="1412776"/>
            <a:ext cx="3589322" cy="4271962"/>
          </a:xfrm>
        </p:spPr>
        <p:txBody>
          <a:bodyPr/>
          <a:lstStyle>
            <a:lvl1pPr>
              <a:defRPr sz="1477"/>
            </a:lvl1pPr>
            <a:lvl2pPr>
              <a:defRPr sz="1477"/>
            </a:lvl2pPr>
            <a:lvl3pPr>
              <a:defRPr sz="1477"/>
            </a:lvl3pPr>
            <a:lvl4pPr>
              <a:defRPr sz="1292"/>
            </a:lvl4pPr>
            <a:lvl5pPr>
              <a:defRPr sz="1662"/>
            </a:lvl5pPr>
            <a:lvl6pPr>
              <a:defRPr sz="1662"/>
            </a:lvl6pPr>
            <a:lvl7pPr>
              <a:defRPr sz="1662"/>
            </a:lvl7pPr>
            <a:lvl8pPr>
              <a:defRPr sz="1662"/>
            </a:lvl8pPr>
            <a:lvl9pPr>
              <a:defRPr sz="1662"/>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424304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740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endParaRPr lang="de-DE" dirty="0"/>
          </a:p>
        </p:txBody>
      </p:sp>
    </p:spTree>
    <p:extLst>
      <p:ext uri="{BB962C8B-B14F-4D97-AF65-F5344CB8AC3E}">
        <p14:creationId xmlns:p14="http://schemas.microsoft.com/office/powerpoint/2010/main" val="243429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err="1"/>
              <a:t>Tirformat</a:t>
            </a:r>
            <a:r>
              <a:rPr lang="de-DE" dirty="0"/>
              <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11"/>
          </p:nvPr>
        </p:nvSpPr>
        <p:spPr/>
        <p:txBody>
          <a:bodyPr/>
          <a:lstStyle/>
          <a:p>
            <a:r>
              <a:rPr lang="de-DE" dirty="0"/>
              <a:t>FB 01/07  WS 2016/17 Master SozR und </a:t>
            </a:r>
            <a:r>
              <a:rPr lang="de-DE" dirty="0" err="1"/>
              <a:t>SoWi</a:t>
            </a:r>
            <a:r>
              <a:rPr lang="de-DE" dirty="0"/>
              <a:t>  Modul 7.4.</a:t>
            </a:r>
          </a:p>
        </p:txBody>
      </p:sp>
      <p:sp>
        <p:nvSpPr>
          <p:cNvPr id="6" name="Slide Number Placeholder 5"/>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251926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cxnSp>
        <p:nvCxnSpPr>
          <p:cNvPr id="4" name="Gerade Verbindung 22"/>
          <p:cNvCxnSpPr>
            <a:cxnSpLocks noChangeShapeType="1"/>
          </p:cNvCxnSpPr>
          <p:nvPr/>
        </p:nvCxnSpPr>
        <p:spPr bwMode="auto">
          <a:xfrm>
            <a:off x="262304" y="333375"/>
            <a:ext cx="920262" cy="0"/>
          </a:xfrm>
          <a:prstGeom prst="line">
            <a:avLst/>
          </a:prstGeom>
          <a:noFill/>
          <a:ln w="15875" algn="ctr">
            <a:solidFill>
              <a:srgbClr val="808992"/>
            </a:solidFill>
            <a:round/>
            <a:headEnd/>
            <a:tailEnd/>
          </a:ln>
        </p:spPr>
      </p:cxnSp>
      <p:cxnSp>
        <p:nvCxnSpPr>
          <p:cNvPr id="5" name="Gerade Verbindung 24"/>
          <p:cNvCxnSpPr>
            <a:cxnSpLocks noChangeShapeType="1"/>
          </p:cNvCxnSpPr>
          <p:nvPr/>
        </p:nvCxnSpPr>
        <p:spPr bwMode="auto">
          <a:xfrm rot="5400000">
            <a:off x="-2689652" y="3285332"/>
            <a:ext cx="5903913" cy="0"/>
          </a:xfrm>
          <a:prstGeom prst="line">
            <a:avLst/>
          </a:prstGeom>
          <a:noFill/>
          <a:ln w="15875" algn="ctr">
            <a:solidFill>
              <a:srgbClr val="808992"/>
            </a:solidFill>
            <a:round/>
            <a:headEnd/>
            <a:tailEnd/>
          </a:ln>
        </p:spPr>
      </p:cxnSp>
      <p:cxnSp>
        <p:nvCxnSpPr>
          <p:cNvPr id="6" name="Gerade Verbindung 26"/>
          <p:cNvCxnSpPr>
            <a:cxnSpLocks noChangeShapeType="1"/>
          </p:cNvCxnSpPr>
          <p:nvPr/>
        </p:nvCxnSpPr>
        <p:spPr bwMode="auto">
          <a:xfrm rot="10800000">
            <a:off x="383931" y="404813"/>
            <a:ext cx="798635" cy="0"/>
          </a:xfrm>
          <a:prstGeom prst="line">
            <a:avLst/>
          </a:prstGeom>
          <a:noFill/>
          <a:ln w="15875" algn="ctr">
            <a:solidFill>
              <a:srgbClr val="E6ABB6"/>
            </a:solidFill>
            <a:round/>
            <a:headEnd/>
            <a:tailEnd/>
          </a:ln>
        </p:spPr>
      </p:cxnSp>
      <p:cxnSp>
        <p:nvCxnSpPr>
          <p:cNvPr id="7" name="Gerade Verbindung 28"/>
          <p:cNvCxnSpPr>
            <a:cxnSpLocks noChangeShapeType="1"/>
          </p:cNvCxnSpPr>
          <p:nvPr/>
        </p:nvCxnSpPr>
        <p:spPr bwMode="auto">
          <a:xfrm rot="5400000">
            <a:off x="-2559294" y="3348038"/>
            <a:ext cx="5886450" cy="0"/>
          </a:xfrm>
          <a:prstGeom prst="line">
            <a:avLst/>
          </a:prstGeom>
          <a:noFill/>
          <a:ln w="15875" algn="ctr">
            <a:solidFill>
              <a:srgbClr val="E6ABB6"/>
            </a:solidFill>
            <a:round/>
            <a:headEnd/>
            <a:tailEnd/>
          </a:ln>
        </p:spPr>
      </p:cxnSp>
      <p:cxnSp>
        <p:nvCxnSpPr>
          <p:cNvPr id="8" name="Gerade Verbindung 29"/>
          <p:cNvCxnSpPr>
            <a:cxnSpLocks noChangeShapeType="1"/>
          </p:cNvCxnSpPr>
          <p:nvPr/>
        </p:nvCxnSpPr>
        <p:spPr bwMode="auto">
          <a:xfrm rot="10800000">
            <a:off x="191966" y="511175"/>
            <a:ext cx="990600" cy="0"/>
          </a:xfrm>
          <a:prstGeom prst="line">
            <a:avLst/>
          </a:prstGeom>
          <a:noFill/>
          <a:ln w="15875" algn="ctr">
            <a:solidFill>
              <a:srgbClr val="8B1141"/>
            </a:solidFill>
            <a:round/>
            <a:headEnd/>
            <a:tailEnd/>
          </a:ln>
        </p:spPr>
      </p:cxnSp>
      <p:cxnSp>
        <p:nvCxnSpPr>
          <p:cNvPr id="9" name="Gerade Verbindung 30"/>
          <p:cNvCxnSpPr>
            <a:cxnSpLocks noChangeShapeType="1"/>
          </p:cNvCxnSpPr>
          <p:nvPr/>
        </p:nvCxnSpPr>
        <p:spPr bwMode="auto">
          <a:xfrm rot="5400000">
            <a:off x="-2728241" y="3431382"/>
            <a:ext cx="5840413" cy="0"/>
          </a:xfrm>
          <a:prstGeom prst="line">
            <a:avLst/>
          </a:prstGeom>
          <a:noFill/>
          <a:ln w="15875" algn="ctr">
            <a:solidFill>
              <a:srgbClr val="8B1141"/>
            </a:solidFill>
            <a:round/>
            <a:headEnd/>
            <a:tailEnd/>
          </a:ln>
        </p:spPr>
      </p:cxnSp>
      <p:cxnSp>
        <p:nvCxnSpPr>
          <p:cNvPr id="10" name="Gerade Verbindung 32"/>
          <p:cNvCxnSpPr>
            <a:cxnSpLocks noChangeShapeType="1"/>
          </p:cNvCxnSpPr>
          <p:nvPr/>
        </p:nvCxnSpPr>
        <p:spPr bwMode="auto">
          <a:xfrm rot="10800000">
            <a:off x="446943" y="571500"/>
            <a:ext cx="735623" cy="0"/>
          </a:xfrm>
          <a:prstGeom prst="line">
            <a:avLst/>
          </a:prstGeom>
          <a:noFill/>
          <a:ln w="15875" algn="ctr">
            <a:solidFill>
              <a:srgbClr val="C5C7C8"/>
            </a:solidFill>
            <a:round/>
            <a:headEnd/>
            <a:tailEnd/>
          </a:ln>
        </p:spPr>
      </p:cxnSp>
      <p:cxnSp>
        <p:nvCxnSpPr>
          <p:cNvPr id="11" name="Gerade Verbindung 34"/>
          <p:cNvCxnSpPr>
            <a:cxnSpLocks noChangeShapeType="1"/>
          </p:cNvCxnSpPr>
          <p:nvPr/>
        </p:nvCxnSpPr>
        <p:spPr bwMode="auto">
          <a:xfrm rot="5400000">
            <a:off x="-2474851" y="3493294"/>
            <a:ext cx="5843588" cy="0"/>
          </a:xfrm>
          <a:prstGeom prst="line">
            <a:avLst/>
          </a:prstGeom>
          <a:noFill/>
          <a:ln w="15875" algn="ctr">
            <a:solidFill>
              <a:srgbClr val="C5C7C8"/>
            </a:solidFill>
            <a:round/>
            <a:headEnd/>
            <a:tailEnd/>
          </a:ln>
        </p:spPr>
      </p:cxnSp>
      <p:cxnSp>
        <p:nvCxnSpPr>
          <p:cNvPr id="12" name="Gerade Verbindung 36"/>
          <p:cNvCxnSpPr>
            <a:cxnSpLocks noChangeShapeType="1"/>
          </p:cNvCxnSpPr>
          <p:nvPr/>
        </p:nvCxnSpPr>
        <p:spPr bwMode="auto">
          <a:xfrm rot="10800000">
            <a:off x="329712" y="635000"/>
            <a:ext cx="852854" cy="0"/>
          </a:xfrm>
          <a:prstGeom prst="line">
            <a:avLst/>
          </a:prstGeom>
          <a:noFill/>
          <a:ln w="15875" algn="ctr">
            <a:solidFill>
              <a:srgbClr val="C5005A"/>
            </a:solidFill>
            <a:round/>
            <a:headEnd/>
            <a:tailEnd/>
          </a:ln>
        </p:spPr>
      </p:cxnSp>
      <p:cxnSp>
        <p:nvCxnSpPr>
          <p:cNvPr id="13" name="Gerade Verbindung 38"/>
          <p:cNvCxnSpPr>
            <a:cxnSpLocks noChangeShapeType="1"/>
          </p:cNvCxnSpPr>
          <p:nvPr/>
        </p:nvCxnSpPr>
        <p:spPr bwMode="auto">
          <a:xfrm rot="5400000">
            <a:off x="-2585732" y="3550444"/>
            <a:ext cx="5830888" cy="0"/>
          </a:xfrm>
          <a:prstGeom prst="line">
            <a:avLst/>
          </a:prstGeom>
          <a:noFill/>
          <a:ln w="15875" algn="ctr">
            <a:solidFill>
              <a:srgbClr val="C5005A"/>
            </a:solidFill>
            <a:round/>
            <a:headEnd/>
            <a:tailEnd/>
          </a:ln>
        </p:spPr>
      </p:cxnSp>
      <p:cxnSp>
        <p:nvCxnSpPr>
          <p:cNvPr id="14" name="Gerade Verbindung 40"/>
          <p:cNvCxnSpPr>
            <a:cxnSpLocks noChangeShapeType="1"/>
          </p:cNvCxnSpPr>
          <p:nvPr/>
        </p:nvCxnSpPr>
        <p:spPr bwMode="auto">
          <a:xfrm>
            <a:off x="451339" y="6408738"/>
            <a:ext cx="8241323" cy="0"/>
          </a:xfrm>
          <a:prstGeom prst="line">
            <a:avLst/>
          </a:prstGeom>
          <a:noFill/>
          <a:ln w="15875" algn="ctr">
            <a:solidFill>
              <a:srgbClr val="C5C7C8"/>
            </a:solidFill>
            <a:round/>
            <a:headEnd/>
            <a:tailEnd/>
          </a:ln>
        </p:spPr>
      </p:cxnSp>
      <p:cxnSp>
        <p:nvCxnSpPr>
          <p:cNvPr id="15" name="Gerade Verbindung 42"/>
          <p:cNvCxnSpPr>
            <a:cxnSpLocks noChangeShapeType="1"/>
          </p:cNvCxnSpPr>
          <p:nvPr/>
        </p:nvCxnSpPr>
        <p:spPr bwMode="auto">
          <a:xfrm rot="10800000">
            <a:off x="378070" y="6292850"/>
            <a:ext cx="8314592" cy="0"/>
          </a:xfrm>
          <a:prstGeom prst="line">
            <a:avLst/>
          </a:prstGeom>
          <a:noFill/>
          <a:ln w="15875" algn="ctr">
            <a:solidFill>
              <a:srgbClr val="E6ABB6"/>
            </a:solidFill>
            <a:round/>
            <a:headEnd/>
            <a:tailEnd/>
          </a:ln>
        </p:spPr>
      </p:cxnSp>
      <p:cxnSp>
        <p:nvCxnSpPr>
          <p:cNvPr id="16" name="Gerade Verbindung 43"/>
          <p:cNvCxnSpPr>
            <a:cxnSpLocks noChangeShapeType="1"/>
          </p:cNvCxnSpPr>
          <p:nvPr/>
        </p:nvCxnSpPr>
        <p:spPr bwMode="auto">
          <a:xfrm rot="10800000">
            <a:off x="325316" y="6465888"/>
            <a:ext cx="8367346" cy="0"/>
          </a:xfrm>
          <a:prstGeom prst="line">
            <a:avLst/>
          </a:prstGeom>
          <a:noFill/>
          <a:ln w="15875" algn="ctr">
            <a:solidFill>
              <a:srgbClr val="C5005A"/>
            </a:solidFill>
            <a:round/>
            <a:headEnd/>
            <a:tailEnd/>
          </a:ln>
        </p:spPr>
      </p:cxnSp>
      <p:cxnSp>
        <p:nvCxnSpPr>
          <p:cNvPr id="17" name="Gerade Verbindung 44"/>
          <p:cNvCxnSpPr>
            <a:cxnSpLocks noChangeShapeType="1"/>
          </p:cNvCxnSpPr>
          <p:nvPr/>
        </p:nvCxnSpPr>
        <p:spPr bwMode="auto">
          <a:xfrm rot="10800000">
            <a:off x="263769" y="6237288"/>
            <a:ext cx="8428892" cy="0"/>
          </a:xfrm>
          <a:prstGeom prst="line">
            <a:avLst/>
          </a:prstGeom>
          <a:noFill/>
          <a:ln w="15875" algn="ctr">
            <a:solidFill>
              <a:srgbClr val="808992"/>
            </a:solidFill>
            <a:round/>
            <a:headEnd/>
            <a:tailEnd/>
          </a:ln>
        </p:spPr>
      </p:cxnSp>
      <p:cxnSp>
        <p:nvCxnSpPr>
          <p:cNvPr id="18" name="Gerade Verbindung 45"/>
          <p:cNvCxnSpPr>
            <a:cxnSpLocks noChangeShapeType="1"/>
          </p:cNvCxnSpPr>
          <p:nvPr/>
        </p:nvCxnSpPr>
        <p:spPr bwMode="auto">
          <a:xfrm rot="10800000">
            <a:off x="186105" y="6351588"/>
            <a:ext cx="8506557" cy="0"/>
          </a:xfrm>
          <a:prstGeom prst="line">
            <a:avLst/>
          </a:prstGeom>
          <a:noFill/>
          <a:ln w="15875" algn="ctr">
            <a:solidFill>
              <a:srgbClr val="8B1141"/>
            </a:solidFill>
            <a:round/>
            <a:headEnd/>
            <a:tailEnd/>
          </a:ln>
        </p:spPr>
      </p:cxnSp>
      <p:pic>
        <p:nvPicPr>
          <p:cNvPr id="19" name="Picture 12" descr="RGB_2c"/>
          <p:cNvPicPr>
            <a:picLocks noChangeAspect="1" noChangeArrowheads="1"/>
          </p:cNvPicPr>
          <p:nvPr/>
        </p:nvPicPr>
        <p:blipFill>
          <a:blip r:embed="rId2" cstate="print"/>
          <a:srcRect/>
          <a:stretch>
            <a:fillRect/>
          </a:stretch>
        </p:blipFill>
        <p:spPr bwMode="auto">
          <a:xfrm>
            <a:off x="1340827" y="908051"/>
            <a:ext cx="4254011" cy="893763"/>
          </a:xfrm>
          <a:prstGeom prst="rect">
            <a:avLst/>
          </a:prstGeom>
          <a:noFill/>
          <a:ln w="9525">
            <a:noFill/>
            <a:miter lim="800000"/>
            <a:headEnd/>
            <a:tailEnd/>
          </a:ln>
        </p:spPr>
      </p:pic>
      <p:sp>
        <p:nvSpPr>
          <p:cNvPr id="2050" name="Rectangle 2"/>
          <p:cNvSpPr>
            <a:spLocks noGrp="1" noChangeArrowheads="1"/>
          </p:cNvSpPr>
          <p:nvPr>
            <p:ph type="ctrTitle"/>
          </p:nvPr>
        </p:nvSpPr>
        <p:spPr>
          <a:xfrm>
            <a:off x="1248554" y="3212976"/>
            <a:ext cx="7312269" cy="1130300"/>
          </a:xfrm>
          <a:prstGeom prst="rect">
            <a:avLst/>
          </a:prstGeom>
        </p:spPr>
        <p:txBody>
          <a:bodyPr lIns="91440" tIns="45720" rIns="91440" bIns="45720"/>
          <a:lstStyle>
            <a:lvl1pPr>
              <a:defRPr sz="3139" b="0">
                <a:solidFill>
                  <a:schemeClr val="tx1"/>
                </a:solidFill>
                <a:latin typeface="Arial" pitchFamily="34" charset="0"/>
                <a:cs typeface="Arial" pitchFamily="34" charset="0"/>
              </a:defRPr>
            </a:lvl1pPr>
          </a:lstStyle>
          <a:p>
            <a:r>
              <a:rPr lang="de-DE"/>
              <a:t>Titelmasterformat durch Klicken bearbeiten</a:t>
            </a:r>
            <a:endParaRPr lang="de-DE" dirty="0"/>
          </a:p>
        </p:txBody>
      </p:sp>
      <p:sp>
        <p:nvSpPr>
          <p:cNvPr id="2051" name="Rectangle 3"/>
          <p:cNvSpPr>
            <a:spLocks noGrp="1" noChangeArrowheads="1"/>
          </p:cNvSpPr>
          <p:nvPr>
            <p:ph type="subTitle" idx="1"/>
          </p:nvPr>
        </p:nvSpPr>
        <p:spPr>
          <a:xfrm>
            <a:off x="1248554" y="4437112"/>
            <a:ext cx="7312269" cy="719138"/>
          </a:xfrm>
        </p:spPr>
        <p:txBody>
          <a:bodyPr/>
          <a:lstStyle>
            <a:lvl1pPr>
              <a:lnSpc>
                <a:spcPts val="1846"/>
              </a:lnSpc>
              <a:defRPr sz="1292"/>
            </a:lvl1pPr>
          </a:lstStyle>
          <a:p>
            <a:r>
              <a:rPr lang="de-DE"/>
              <a:t>Formatvorlage des Untertitelmasters durch Klicken bearbeiten</a:t>
            </a:r>
            <a:endParaRPr lang="de-DE" dirty="0"/>
          </a:p>
        </p:txBody>
      </p:sp>
    </p:spTree>
    <p:extLst>
      <p:ext uri="{BB962C8B-B14F-4D97-AF65-F5344CB8AC3E}">
        <p14:creationId xmlns:p14="http://schemas.microsoft.com/office/powerpoint/2010/main" val="305651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1248554" y="1412776"/>
            <a:ext cx="7378050" cy="43924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42166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1248554" y="1412776"/>
            <a:ext cx="3589322" cy="4271962"/>
          </a:xfrm>
        </p:spPr>
        <p:txBody>
          <a:bodyPr/>
          <a:lstStyle>
            <a:lvl1pPr>
              <a:defRPr sz="1477"/>
            </a:lvl1pPr>
            <a:lvl2pPr>
              <a:defRPr sz="1477"/>
            </a:lvl2pPr>
            <a:lvl3pPr>
              <a:defRPr sz="1477"/>
            </a:lvl3pPr>
            <a:lvl4pPr>
              <a:defRPr sz="1292"/>
            </a:lvl4pPr>
            <a:lvl5pPr>
              <a:defRPr sz="1662"/>
            </a:lvl5pPr>
            <a:lvl6pPr>
              <a:defRPr sz="1662"/>
            </a:lvl6pPr>
            <a:lvl7pPr>
              <a:defRPr sz="1662"/>
            </a:lvl7pPr>
            <a:lvl8pPr>
              <a:defRPr sz="1662"/>
            </a:lvl8pPr>
            <a:lvl9pPr>
              <a:defRPr sz="1662"/>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4970813" y="1412776"/>
            <a:ext cx="3589322" cy="4271962"/>
          </a:xfrm>
        </p:spPr>
        <p:txBody>
          <a:bodyPr/>
          <a:lstStyle>
            <a:lvl1pPr>
              <a:defRPr sz="1477"/>
            </a:lvl1pPr>
            <a:lvl2pPr>
              <a:defRPr sz="1477"/>
            </a:lvl2pPr>
            <a:lvl3pPr>
              <a:defRPr sz="1477"/>
            </a:lvl3pPr>
            <a:lvl4pPr>
              <a:defRPr sz="1292"/>
            </a:lvl4pPr>
            <a:lvl5pPr>
              <a:defRPr sz="1662"/>
            </a:lvl5pPr>
            <a:lvl6pPr>
              <a:defRPr sz="1662"/>
            </a:lvl6pPr>
            <a:lvl7pPr>
              <a:defRPr sz="1662"/>
            </a:lvl7pPr>
            <a:lvl8pPr>
              <a:defRPr sz="1662"/>
            </a:lvl8pPr>
            <a:lvl9pPr>
              <a:defRPr sz="1662"/>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26759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48508" y="1412876"/>
            <a:ext cx="7378212" cy="4392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a:t>
            </a:r>
          </a:p>
          <a:p>
            <a:pPr lvl="0"/>
            <a:endParaRPr lang="de-DE"/>
          </a:p>
          <a:p>
            <a:pPr lvl="1"/>
            <a:r>
              <a:rPr lang="de-DE"/>
              <a:t>Zweite Ebene</a:t>
            </a:r>
          </a:p>
          <a:p>
            <a:pPr lvl="2"/>
            <a:r>
              <a:rPr lang="de-DE"/>
              <a:t>Dritte Ebene</a:t>
            </a:r>
          </a:p>
          <a:p>
            <a:pPr lvl="3"/>
            <a:r>
              <a:rPr lang="de-DE"/>
              <a:t> Vierte Ebene</a:t>
            </a:r>
          </a:p>
        </p:txBody>
      </p:sp>
      <p:sp>
        <p:nvSpPr>
          <p:cNvPr id="1031" name="Rectangle 7"/>
          <p:cNvSpPr>
            <a:spLocks noGrp="1" noChangeArrowheads="1"/>
          </p:cNvSpPr>
          <p:nvPr>
            <p:ph type="dt" sz="half" idx="2"/>
          </p:nvPr>
        </p:nvSpPr>
        <p:spPr bwMode="auto">
          <a:xfrm>
            <a:off x="7936523" y="6410326"/>
            <a:ext cx="1195754" cy="320675"/>
          </a:xfrm>
          <a:prstGeom prst="rect">
            <a:avLst/>
          </a:prstGeom>
          <a:noFill/>
          <a:ln w="9525">
            <a:noFill/>
            <a:miter lim="800000"/>
            <a:headEnd/>
            <a:tailEnd/>
          </a:ln>
          <a:effectLst/>
        </p:spPr>
        <p:txBody>
          <a:bodyPr vert="horz" wrap="none" lIns="90000" tIns="0" rIns="36000" bIns="0" numCol="1" anchor="b" anchorCtr="0" compatLnSpc="1">
            <a:prstTxWarp prst="textNoShape">
              <a:avLst/>
            </a:prstTxWarp>
          </a:bodyPr>
          <a:lstStyle>
            <a:lvl1pPr algn="l">
              <a:defRPr sz="831" i="0"/>
            </a:lvl1pPr>
          </a:lstStyle>
          <a:p>
            <a:endParaRPr lang="de-DE" dirty="0"/>
          </a:p>
        </p:txBody>
      </p:sp>
      <p:cxnSp>
        <p:nvCxnSpPr>
          <p:cNvPr id="1029" name="Gerade Verbindung 21"/>
          <p:cNvCxnSpPr>
            <a:cxnSpLocks noChangeShapeType="1"/>
          </p:cNvCxnSpPr>
          <p:nvPr/>
        </p:nvCxnSpPr>
        <p:spPr bwMode="auto">
          <a:xfrm>
            <a:off x="262304" y="333375"/>
            <a:ext cx="920262" cy="0"/>
          </a:xfrm>
          <a:prstGeom prst="line">
            <a:avLst/>
          </a:prstGeom>
          <a:noFill/>
          <a:ln w="15875" algn="ctr">
            <a:solidFill>
              <a:srgbClr val="808992"/>
            </a:solidFill>
            <a:round/>
            <a:headEnd/>
            <a:tailEnd/>
          </a:ln>
        </p:spPr>
      </p:cxnSp>
      <p:cxnSp>
        <p:nvCxnSpPr>
          <p:cNvPr id="1030" name="Gerade Verbindung 23"/>
          <p:cNvCxnSpPr>
            <a:cxnSpLocks noChangeShapeType="1"/>
          </p:cNvCxnSpPr>
          <p:nvPr/>
        </p:nvCxnSpPr>
        <p:spPr bwMode="auto">
          <a:xfrm rot="5400000">
            <a:off x="-2689652" y="3285332"/>
            <a:ext cx="5903913" cy="0"/>
          </a:xfrm>
          <a:prstGeom prst="line">
            <a:avLst/>
          </a:prstGeom>
          <a:noFill/>
          <a:ln w="15875" algn="ctr">
            <a:solidFill>
              <a:srgbClr val="808992"/>
            </a:solidFill>
            <a:round/>
            <a:headEnd/>
            <a:tailEnd/>
          </a:ln>
        </p:spPr>
      </p:cxnSp>
      <p:cxnSp>
        <p:nvCxnSpPr>
          <p:cNvPr id="2" name="Gerade Verbindung 25"/>
          <p:cNvCxnSpPr>
            <a:cxnSpLocks noChangeShapeType="1"/>
          </p:cNvCxnSpPr>
          <p:nvPr/>
        </p:nvCxnSpPr>
        <p:spPr bwMode="auto">
          <a:xfrm rot="10800000">
            <a:off x="383931" y="404813"/>
            <a:ext cx="798635" cy="0"/>
          </a:xfrm>
          <a:prstGeom prst="line">
            <a:avLst/>
          </a:prstGeom>
          <a:noFill/>
          <a:ln w="15875" algn="ctr">
            <a:solidFill>
              <a:srgbClr val="E6ABB6"/>
            </a:solidFill>
            <a:round/>
            <a:headEnd/>
            <a:tailEnd/>
          </a:ln>
        </p:spPr>
      </p:cxnSp>
      <p:cxnSp>
        <p:nvCxnSpPr>
          <p:cNvPr id="1032" name="Gerade Verbindung 27"/>
          <p:cNvCxnSpPr>
            <a:cxnSpLocks noChangeShapeType="1"/>
          </p:cNvCxnSpPr>
          <p:nvPr/>
        </p:nvCxnSpPr>
        <p:spPr bwMode="auto">
          <a:xfrm rot="5400000">
            <a:off x="-2559294" y="3348038"/>
            <a:ext cx="5886450" cy="0"/>
          </a:xfrm>
          <a:prstGeom prst="line">
            <a:avLst/>
          </a:prstGeom>
          <a:noFill/>
          <a:ln w="15875" algn="ctr">
            <a:solidFill>
              <a:srgbClr val="E6ABB6"/>
            </a:solidFill>
            <a:round/>
            <a:headEnd/>
            <a:tailEnd/>
          </a:ln>
        </p:spPr>
      </p:cxnSp>
      <p:cxnSp>
        <p:nvCxnSpPr>
          <p:cNvPr id="1033" name="Gerade Verbindung 31"/>
          <p:cNvCxnSpPr>
            <a:cxnSpLocks noChangeShapeType="1"/>
          </p:cNvCxnSpPr>
          <p:nvPr/>
        </p:nvCxnSpPr>
        <p:spPr bwMode="auto">
          <a:xfrm rot="10800000">
            <a:off x="191966" y="511175"/>
            <a:ext cx="990600" cy="0"/>
          </a:xfrm>
          <a:prstGeom prst="line">
            <a:avLst/>
          </a:prstGeom>
          <a:noFill/>
          <a:ln w="15875" algn="ctr">
            <a:solidFill>
              <a:srgbClr val="8B1141"/>
            </a:solidFill>
            <a:round/>
            <a:headEnd/>
            <a:tailEnd/>
          </a:ln>
        </p:spPr>
      </p:cxnSp>
      <p:cxnSp>
        <p:nvCxnSpPr>
          <p:cNvPr id="3" name="Gerade Verbindung 33"/>
          <p:cNvCxnSpPr>
            <a:cxnSpLocks noChangeShapeType="1"/>
          </p:cNvCxnSpPr>
          <p:nvPr/>
        </p:nvCxnSpPr>
        <p:spPr bwMode="auto">
          <a:xfrm rot="5400000">
            <a:off x="-2728241" y="3431382"/>
            <a:ext cx="5840413" cy="0"/>
          </a:xfrm>
          <a:prstGeom prst="line">
            <a:avLst/>
          </a:prstGeom>
          <a:noFill/>
          <a:ln w="15875" algn="ctr">
            <a:solidFill>
              <a:srgbClr val="8B1141"/>
            </a:solidFill>
            <a:round/>
            <a:headEnd/>
            <a:tailEnd/>
          </a:ln>
        </p:spPr>
      </p:cxnSp>
      <p:cxnSp>
        <p:nvCxnSpPr>
          <p:cNvPr id="1035" name="Gerade Verbindung 35"/>
          <p:cNvCxnSpPr>
            <a:cxnSpLocks noChangeShapeType="1"/>
          </p:cNvCxnSpPr>
          <p:nvPr/>
        </p:nvCxnSpPr>
        <p:spPr bwMode="auto">
          <a:xfrm rot="10800000">
            <a:off x="446943" y="571500"/>
            <a:ext cx="735623" cy="0"/>
          </a:xfrm>
          <a:prstGeom prst="line">
            <a:avLst/>
          </a:prstGeom>
          <a:noFill/>
          <a:ln w="15875" algn="ctr">
            <a:solidFill>
              <a:srgbClr val="C5C7C8"/>
            </a:solidFill>
            <a:round/>
            <a:headEnd/>
            <a:tailEnd/>
          </a:ln>
        </p:spPr>
      </p:cxnSp>
      <p:cxnSp>
        <p:nvCxnSpPr>
          <p:cNvPr id="1036" name="Gerade Verbindung 37"/>
          <p:cNvCxnSpPr>
            <a:cxnSpLocks noChangeShapeType="1"/>
          </p:cNvCxnSpPr>
          <p:nvPr/>
        </p:nvCxnSpPr>
        <p:spPr bwMode="auto">
          <a:xfrm rot="5400000">
            <a:off x="-2474851" y="3493294"/>
            <a:ext cx="5843588" cy="0"/>
          </a:xfrm>
          <a:prstGeom prst="line">
            <a:avLst/>
          </a:prstGeom>
          <a:noFill/>
          <a:ln w="15875" algn="ctr">
            <a:solidFill>
              <a:srgbClr val="C5C7C8"/>
            </a:solidFill>
            <a:round/>
            <a:headEnd/>
            <a:tailEnd/>
          </a:ln>
        </p:spPr>
      </p:cxnSp>
      <p:cxnSp>
        <p:nvCxnSpPr>
          <p:cNvPr id="1037" name="Gerade Verbindung 39"/>
          <p:cNvCxnSpPr>
            <a:cxnSpLocks noChangeShapeType="1"/>
          </p:cNvCxnSpPr>
          <p:nvPr/>
        </p:nvCxnSpPr>
        <p:spPr bwMode="auto">
          <a:xfrm rot="10800000">
            <a:off x="329712" y="635000"/>
            <a:ext cx="852854" cy="0"/>
          </a:xfrm>
          <a:prstGeom prst="line">
            <a:avLst/>
          </a:prstGeom>
          <a:noFill/>
          <a:ln w="15875" algn="ctr">
            <a:solidFill>
              <a:srgbClr val="C5005A"/>
            </a:solidFill>
            <a:round/>
            <a:headEnd/>
            <a:tailEnd/>
          </a:ln>
        </p:spPr>
      </p:cxnSp>
      <p:cxnSp>
        <p:nvCxnSpPr>
          <p:cNvPr id="1038" name="Gerade Verbindung 41"/>
          <p:cNvCxnSpPr>
            <a:cxnSpLocks noChangeShapeType="1"/>
          </p:cNvCxnSpPr>
          <p:nvPr/>
        </p:nvCxnSpPr>
        <p:spPr bwMode="auto">
          <a:xfrm rot="5400000">
            <a:off x="-2585732" y="3550444"/>
            <a:ext cx="5830888" cy="0"/>
          </a:xfrm>
          <a:prstGeom prst="line">
            <a:avLst/>
          </a:prstGeom>
          <a:noFill/>
          <a:ln w="15875" algn="ctr">
            <a:solidFill>
              <a:srgbClr val="C5005A"/>
            </a:solidFill>
            <a:round/>
            <a:headEnd/>
            <a:tailEnd/>
          </a:ln>
        </p:spPr>
      </p:cxnSp>
      <p:sp>
        <p:nvSpPr>
          <p:cNvPr id="51" name="Titel 1"/>
          <p:cNvSpPr txBox="1">
            <a:spLocks/>
          </p:cNvSpPr>
          <p:nvPr/>
        </p:nvSpPr>
        <p:spPr>
          <a:xfrm>
            <a:off x="1248508" y="338139"/>
            <a:ext cx="7444154" cy="498475"/>
          </a:xfrm>
          <a:prstGeom prst="rect">
            <a:avLst/>
          </a:prstGeom>
        </p:spPr>
        <p:txBody>
          <a:bodyPr/>
          <a:lstStyle/>
          <a:p>
            <a:pPr algn="l" defTabSz="883649" eaLnBrk="0" hangingPunct="0">
              <a:lnSpc>
                <a:spcPct val="95000"/>
              </a:lnSpc>
              <a:tabLst>
                <a:tab pos="191971" algn="l"/>
              </a:tabLst>
              <a:defRPr/>
            </a:pPr>
            <a:r>
              <a:rPr lang="de-DE" sz="1662" b="1" i="1" dirty="0" smtClean="0">
                <a:solidFill>
                  <a:srgbClr val="000000"/>
                </a:solidFill>
                <a:latin typeface="Arial" charset="0"/>
                <a:cs typeface="Arial" charset="0"/>
              </a:rPr>
              <a:t>Behinderungsbegriffe</a:t>
            </a:r>
            <a:r>
              <a:rPr lang="de-DE" sz="1662" b="1" i="1" baseline="0" dirty="0" smtClean="0">
                <a:solidFill>
                  <a:srgbClr val="000000"/>
                </a:solidFill>
                <a:latin typeface="Arial" charset="0"/>
                <a:cs typeface="Arial" charset="0"/>
              </a:rPr>
              <a:t> im Spanungsfeld</a:t>
            </a:r>
            <a:endParaRPr lang="de-DE" sz="1662" b="1" i="1" dirty="0">
              <a:solidFill>
                <a:srgbClr val="000000"/>
              </a:solidFill>
              <a:latin typeface="Arial" charset="0"/>
              <a:cs typeface="Arial" charset="0"/>
            </a:endParaRPr>
          </a:p>
        </p:txBody>
      </p:sp>
      <p:cxnSp>
        <p:nvCxnSpPr>
          <p:cNvPr id="1040" name="Gerade Verbindung 56"/>
          <p:cNvCxnSpPr>
            <a:cxnSpLocks noChangeShapeType="1"/>
          </p:cNvCxnSpPr>
          <p:nvPr/>
        </p:nvCxnSpPr>
        <p:spPr bwMode="auto">
          <a:xfrm>
            <a:off x="451339" y="6408738"/>
            <a:ext cx="8241323" cy="0"/>
          </a:xfrm>
          <a:prstGeom prst="line">
            <a:avLst/>
          </a:prstGeom>
          <a:noFill/>
          <a:ln w="15875" algn="ctr">
            <a:solidFill>
              <a:srgbClr val="C5C7C8"/>
            </a:solidFill>
            <a:round/>
            <a:headEnd/>
            <a:tailEnd/>
          </a:ln>
        </p:spPr>
      </p:cxnSp>
      <p:cxnSp>
        <p:nvCxnSpPr>
          <p:cNvPr id="1041" name="Gerade Verbindung 57"/>
          <p:cNvCxnSpPr>
            <a:cxnSpLocks noChangeShapeType="1"/>
          </p:cNvCxnSpPr>
          <p:nvPr/>
        </p:nvCxnSpPr>
        <p:spPr bwMode="auto">
          <a:xfrm rot="10800000">
            <a:off x="378070" y="6292850"/>
            <a:ext cx="8314592" cy="0"/>
          </a:xfrm>
          <a:prstGeom prst="line">
            <a:avLst/>
          </a:prstGeom>
          <a:noFill/>
          <a:ln w="15875" algn="ctr">
            <a:solidFill>
              <a:srgbClr val="E6ABB6"/>
            </a:solidFill>
            <a:round/>
            <a:headEnd/>
            <a:tailEnd/>
          </a:ln>
        </p:spPr>
      </p:cxnSp>
      <p:cxnSp>
        <p:nvCxnSpPr>
          <p:cNvPr id="1042" name="Gerade Verbindung 58"/>
          <p:cNvCxnSpPr>
            <a:cxnSpLocks noChangeShapeType="1"/>
          </p:cNvCxnSpPr>
          <p:nvPr/>
        </p:nvCxnSpPr>
        <p:spPr bwMode="auto">
          <a:xfrm rot="10800000">
            <a:off x="325316" y="6465888"/>
            <a:ext cx="8367346" cy="0"/>
          </a:xfrm>
          <a:prstGeom prst="line">
            <a:avLst/>
          </a:prstGeom>
          <a:noFill/>
          <a:ln w="15875" algn="ctr">
            <a:solidFill>
              <a:srgbClr val="C5005A"/>
            </a:solidFill>
            <a:round/>
            <a:headEnd/>
            <a:tailEnd/>
          </a:ln>
        </p:spPr>
      </p:cxnSp>
      <p:cxnSp>
        <p:nvCxnSpPr>
          <p:cNvPr id="1043" name="Gerade Verbindung 59"/>
          <p:cNvCxnSpPr>
            <a:cxnSpLocks noChangeShapeType="1"/>
          </p:cNvCxnSpPr>
          <p:nvPr/>
        </p:nvCxnSpPr>
        <p:spPr bwMode="auto">
          <a:xfrm rot="10800000">
            <a:off x="263769" y="6237288"/>
            <a:ext cx="8428892" cy="0"/>
          </a:xfrm>
          <a:prstGeom prst="line">
            <a:avLst/>
          </a:prstGeom>
          <a:noFill/>
          <a:ln w="15875" algn="ctr">
            <a:solidFill>
              <a:srgbClr val="808992"/>
            </a:solidFill>
            <a:round/>
            <a:headEnd/>
            <a:tailEnd/>
          </a:ln>
        </p:spPr>
      </p:cxnSp>
      <p:cxnSp>
        <p:nvCxnSpPr>
          <p:cNvPr id="1044" name="Gerade Verbindung 60"/>
          <p:cNvCxnSpPr>
            <a:cxnSpLocks noChangeShapeType="1"/>
          </p:cNvCxnSpPr>
          <p:nvPr/>
        </p:nvCxnSpPr>
        <p:spPr bwMode="auto">
          <a:xfrm rot="10800000">
            <a:off x="186105" y="6351588"/>
            <a:ext cx="8506557" cy="0"/>
          </a:xfrm>
          <a:prstGeom prst="line">
            <a:avLst/>
          </a:prstGeom>
          <a:noFill/>
          <a:ln w="15875" algn="ctr">
            <a:solidFill>
              <a:srgbClr val="8B1141"/>
            </a:solidFill>
            <a:round/>
            <a:headEnd/>
            <a:tailEnd/>
          </a:ln>
        </p:spPr>
      </p:cxnSp>
      <p:pic>
        <p:nvPicPr>
          <p:cNvPr id="1045" name="Picture 12" descr="RGB_2c"/>
          <p:cNvPicPr>
            <a:picLocks noChangeAspect="1" noChangeArrowheads="1"/>
          </p:cNvPicPr>
          <p:nvPr/>
        </p:nvPicPr>
        <p:blipFill>
          <a:blip r:embed="rId8" cstate="print"/>
          <a:srcRect/>
          <a:stretch>
            <a:fillRect/>
          </a:stretch>
        </p:blipFill>
        <p:spPr bwMode="auto">
          <a:xfrm>
            <a:off x="7436828" y="339726"/>
            <a:ext cx="1261696" cy="265113"/>
          </a:xfrm>
          <a:prstGeom prst="rect">
            <a:avLst/>
          </a:prstGeom>
          <a:noFill/>
          <a:ln w="9525">
            <a:noFill/>
            <a:miter lim="800000"/>
            <a:headEnd/>
            <a:tailEnd/>
          </a:ln>
        </p:spPr>
      </p:pic>
    </p:spTree>
    <p:extLst>
      <p:ext uri="{BB962C8B-B14F-4D97-AF65-F5344CB8AC3E}">
        <p14:creationId xmlns:p14="http://schemas.microsoft.com/office/powerpoint/2010/main" val="11639856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86" r:id="rId6"/>
  </p:sldLayoutIdLst>
  <p:hf sldNum="0" hdr="0" ftr="0" dt="0"/>
  <p:txStyles>
    <p:titleStyle>
      <a:lvl1pPr algn="l" defTabSz="883649" rtl="0" eaLnBrk="1" fontAlgn="base" hangingPunct="1">
        <a:lnSpc>
          <a:spcPct val="95000"/>
        </a:lnSpc>
        <a:spcBef>
          <a:spcPct val="0"/>
        </a:spcBef>
        <a:spcAft>
          <a:spcPct val="0"/>
        </a:spcAft>
        <a:tabLst>
          <a:tab pos="191971" algn="l"/>
        </a:tabLst>
        <a:defRPr>
          <a:solidFill>
            <a:schemeClr val="bg1"/>
          </a:solidFill>
          <a:latin typeface="+mj-lt"/>
          <a:ea typeface="+mj-ea"/>
          <a:cs typeface="+mj-cs"/>
        </a:defRPr>
      </a:lvl1pPr>
      <a:lvl2pPr algn="l" defTabSz="883649" rtl="0" eaLnBrk="1" fontAlgn="base" hangingPunct="1">
        <a:lnSpc>
          <a:spcPct val="95000"/>
        </a:lnSpc>
        <a:spcBef>
          <a:spcPct val="0"/>
        </a:spcBef>
        <a:spcAft>
          <a:spcPct val="0"/>
        </a:spcAft>
        <a:tabLst>
          <a:tab pos="191971" algn="l"/>
        </a:tabLst>
        <a:defRPr>
          <a:solidFill>
            <a:schemeClr val="bg1"/>
          </a:solidFill>
          <a:latin typeface="Lucida Sans" pitchFamily="34" charset="0"/>
        </a:defRPr>
      </a:lvl2pPr>
      <a:lvl3pPr algn="l" defTabSz="883649" rtl="0" eaLnBrk="1" fontAlgn="base" hangingPunct="1">
        <a:lnSpc>
          <a:spcPct val="95000"/>
        </a:lnSpc>
        <a:spcBef>
          <a:spcPct val="0"/>
        </a:spcBef>
        <a:spcAft>
          <a:spcPct val="0"/>
        </a:spcAft>
        <a:tabLst>
          <a:tab pos="191971" algn="l"/>
        </a:tabLst>
        <a:defRPr>
          <a:solidFill>
            <a:schemeClr val="bg1"/>
          </a:solidFill>
          <a:latin typeface="Lucida Sans" pitchFamily="34" charset="0"/>
        </a:defRPr>
      </a:lvl3pPr>
      <a:lvl4pPr algn="l" defTabSz="883649" rtl="0" eaLnBrk="1" fontAlgn="base" hangingPunct="1">
        <a:lnSpc>
          <a:spcPct val="95000"/>
        </a:lnSpc>
        <a:spcBef>
          <a:spcPct val="0"/>
        </a:spcBef>
        <a:spcAft>
          <a:spcPct val="0"/>
        </a:spcAft>
        <a:tabLst>
          <a:tab pos="191971" algn="l"/>
        </a:tabLst>
        <a:defRPr>
          <a:solidFill>
            <a:schemeClr val="bg1"/>
          </a:solidFill>
          <a:latin typeface="Lucida Sans" pitchFamily="34" charset="0"/>
        </a:defRPr>
      </a:lvl4pPr>
      <a:lvl5pPr algn="l" defTabSz="883649" rtl="0" eaLnBrk="1" fontAlgn="base" hangingPunct="1">
        <a:lnSpc>
          <a:spcPct val="95000"/>
        </a:lnSpc>
        <a:spcBef>
          <a:spcPct val="0"/>
        </a:spcBef>
        <a:spcAft>
          <a:spcPct val="0"/>
        </a:spcAft>
        <a:tabLst>
          <a:tab pos="191971" algn="l"/>
        </a:tabLst>
        <a:defRPr>
          <a:solidFill>
            <a:schemeClr val="bg1"/>
          </a:solidFill>
          <a:latin typeface="Lucida Sans" pitchFamily="34" charset="0"/>
        </a:defRPr>
      </a:lvl5pPr>
      <a:lvl6pPr marL="422041" algn="l" defTabSz="883649" rtl="0" eaLnBrk="1" fontAlgn="base" hangingPunct="1">
        <a:lnSpc>
          <a:spcPct val="95000"/>
        </a:lnSpc>
        <a:spcBef>
          <a:spcPct val="0"/>
        </a:spcBef>
        <a:spcAft>
          <a:spcPct val="0"/>
        </a:spcAft>
        <a:defRPr sz="2215" b="1">
          <a:solidFill>
            <a:srgbClr val="739600"/>
          </a:solidFill>
          <a:latin typeface="Lucida Sans" pitchFamily="34" charset="0"/>
        </a:defRPr>
      </a:lvl6pPr>
      <a:lvl7pPr marL="844083" algn="l" defTabSz="883649" rtl="0" eaLnBrk="1" fontAlgn="base" hangingPunct="1">
        <a:lnSpc>
          <a:spcPct val="95000"/>
        </a:lnSpc>
        <a:spcBef>
          <a:spcPct val="0"/>
        </a:spcBef>
        <a:spcAft>
          <a:spcPct val="0"/>
        </a:spcAft>
        <a:defRPr sz="2215" b="1">
          <a:solidFill>
            <a:srgbClr val="739600"/>
          </a:solidFill>
          <a:latin typeface="Lucida Sans" pitchFamily="34" charset="0"/>
        </a:defRPr>
      </a:lvl7pPr>
      <a:lvl8pPr marL="1266124" algn="l" defTabSz="883649" rtl="0" eaLnBrk="1" fontAlgn="base" hangingPunct="1">
        <a:lnSpc>
          <a:spcPct val="95000"/>
        </a:lnSpc>
        <a:spcBef>
          <a:spcPct val="0"/>
        </a:spcBef>
        <a:spcAft>
          <a:spcPct val="0"/>
        </a:spcAft>
        <a:defRPr sz="2215" b="1">
          <a:solidFill>
            <a:srgbClr val="739600"/>
          </a:solidFill>
          <a:latin typeface="Lucida Sans" pitchFamily="34" charset="0"/>
        </a:defRPr>
      </a:lvl8pPr>
      <a:lvl9pPr marL="1688165" algn="l" defTabSz="883649" rtl="0" eaLnBrk="1" fontAlgn="base" hangingPunct="1">
        <a:lnSpc>
          <a:spcPct val="95000"/>
        </a:lnSpc>
        <a:spcBef>
          <a:spcPct val="0"/>
        </a:spcBef>
        <a:spcAft>
          <a:spcPct val="0"/>
        </a:spcAft>
        <a:defRPr sz="2215" b="1">
          <a:solidFill>
            <a:srgbClr val="739600"/>
          </a:solidFill>
          <a:latin typeface="Lucida Sans" pitchFamily="34" charset="0"/>
        </a:defRPr>
      </a:lvl9pPr>
    </p:titleStyle>
    <p:bodyStyle>
      <a:lvl1pPr marL="316531" indent="-316531" algn="l" defTabSz="883649" rtl="0" eaLnBrk="1" fontAlgn="base" hangingPunct="1">
        <a:lnSpc>
          <a:spcPts val="2215"/>
        </a:lnSpc>
        <a:spcBef>
          <a:spcPct val="0"/>
        </a:spcBef>
        <a:spcAft>
          <a:spcPct val="0"/>
        </a:spcAft>
        <a:buClr>
          <a:srgbClr val="C2284E"/>
        </a:buClr>
        <a:buFont typeface="Wingdings" pitchFamily="2" charset="2"/>
        <a:tabLst>
          <a:tab pos="247657" algn="l"/>
        </a:tabLst>
        <a:defRPr sz="1477">
          <a:solidFill>
            <a:schemeClr val="tx1"/>
          </a:solidFill>
          <a:latin typeface="Arial" pitchFamily="34" charset="0"/>
          <a:ea typeface="+mn-ea"/>
          <a:cs typeface="Arial" pitchFamily="34" charset="0"/>
        </a:defRPr>
      </a:lvl1pPr>
      <a:lvl2pPr marL="329720" indent="-328254" algn="l" defTabSz="883649" rtl="0" eaLnBrk="1" fontAlgn="base" hangingPunct="1">
        <a:lnSpc>
          <a:spcPts val="2215"/>
        </a:lnSpc>
        <a:spcBef>
          <a:spcPct val="0"/>
        </a:spcBef>
        <a:spcAft>
          <a:spcPct val="0"/>
        </a:spcAft>
        <a:buClr>
          <a:srgbClr val="B2B2B2"/>
        </a:buClr>
        <a:buSzPct val="120000"/>
        <a:buFont typeface="Lucida Sans" pitchFamily="34" charset="0"/>
        <a:tabLst>
          <a:tab pos="247657" algn="l"/>
        </a:tabLst>
        <a:defRPr sz="1477">
          <a:solidFill>
            <a:schemeClr val="tx1"/>
          </a:solidFill>
          <a:latin typeface="Arial" pitchFamily="34" charset="0"/>
          <a:cs typeface="Arial" pitchFamily="34" charset="0"/>
        </a:defRPr>
      </a:lvl2pPr>
      <a:lvl3pPr marL="337047" indent="165593" algn="l" defTabSz="883649" rtl="0" eaLnBrk="1" fontAlgn="base" hangingPunct="1">
        <a:lnSpc>
          <a:spcPts val="2215"/>
        </a:lnSpc>
        <a:spcBef>
          <a:spcPct val="0"/>
        </a:spcBef>
        <a:spcAft>
          <a:spcPct val="0"/>
        </a:spcAft>
        <a:buClr>
          <a:srgbClr val="C5005A"/>
        </a:buClr>
        <a:buFont typeface="Lucida Sans" pitchFamily="34" charset="0"/>
        <a:buChar char="–"/>
        <a:tabLst>
          <a:tab pos="247657" algn="l"/>
        </a:tabLst>
        <a:defRPr sz="1477">
          <a:solidFill>
            <a:schemeClr val="tx1"/>
          </a:solidFill>
          <a:latin typeface="Arial" pitchFamily="34" charset="0"/>
          <a:cs typeface="Arial" pitchFamily="34" charset="0"/>
        </a:defRPr>
      </a:lvl3pPr>
      <a:lvl4pPr marL="744434" indent="-2931" algn="l" defTabSz="883649" rtl="0" eaLnBrk="1" fontAlgn="base" hangingPunct="1">
        <a:lnSpc>
          <a:spcPts val="2215"/>
        </a:lnSpc>
        <a:spcBef>
          <a:spcPct val="0"/>
        </a:spcBef>
        <a:spcAft>
          <a:spcPct val="0"/>
        </a:spcAft>
        <a:buClr>
          <a:srgbClr val="C5005A"/>
        </a:buClr>
        <a:buSzPct val="130000"/>
        <a:buFont typeface="Lucida Sans" pitchFamily="34" charset="0"/>
        <a:buChar char="&gt;"/>
        <a:tabLst>
          <a:tab pos="247657" algn="l"/>
        </a:tabLst>
        <a:defRPr sz="1292" i="1">
          <a:solidFill>
            <a:schemeClr val="tx1"/>
          </a:solidFill>
          <a:latin typeface="Arial" pitchFamily="34" charset="0"/>
          <a:cs typeface="Arial" pitchFamily="34" charset="0"/>
        </a:defRPr>
      </a:lvl4pPr>
      <a:lvl5pPr marL="1408270" indent="279896" algn="l" defTabSz="883649" rtl="0" eaLnBrk="1" fontAlgn="base" hangingPunct="1">
        <a:spcBef>
          <a:spcPct val="20000"/>
        </a:spcBef>
        <a:spcAft>
          <a:spcPct val="0"/>
        </a:spcAft>
        <a:tabLst>
          <a:tab pos="247657" algn="l"/>
        </a:tabLst>
        <a:defRPr sz="1477">
          <a:solidFill>
            <a:schemeClr val="tx1"/>
          </a:solidFill>
          <a:latin typeface="Arial" charset="0"/>
          <a:cs typeface="Arial" charset="0"/>
        </a:defRPr>
      </a:lvl5pPr>
      <a:lvl6pPr marL="1830312" algn="l" defTabSz="883649" rtl="0" eaLnBrk="1" fontAlgn="base" hangingPunct="1">
        <a:spcBef>
          <a:spcPct val="20000"/>
        </a:spcBef>
        <a:spcAft>
          <a:spcPct val="0"/>
        </a:spcAft>
        <a:tabLst>
          <a:tab pos="247657" algn="l"/>
        </a:tabLst>
        <a:defRPr sz="1477">
          <a:solidFill>
            <a:schemeClr val="tx1"/>
          </a:solidFill>
          <a:latin typeface="Arial" charset="0"/>
        </a:defRPr>
      </a:lvl6pPr>
      <a:lvl7pPr marL="2252353" algn="l" defTabSz="883649" rtl="0" eaLnBrk="1" fontAlgn="base" hangingPunct="1">
        <a:spcBef>
          <a:spcPct val="20000"/>
        </a:spcBef>
        <a:spcAft>
          <a:spcPct val="0"/>
        </a:spcAft>
        <a:tabLst>
          <a:tab pos="247657" algn="l"/>
        </a:tabLst>
        <a:defRPr sz="1477">
          <a:solidFill>
            <a:schemeClr val="tx1"/>
          </a:solidFill>
          <a:latin typeface="Arial" charset="0"/>
        </a:defRPr>
      </a:lvl7pPr>
      <a:lvl8pPr marL="2674394" algn="l" defTabSz="883649" rtl="0" eaLnBrk="1" fontAlgn="base" hangingPunct="1">
        <a:spcBef>
          <a:spcPct val="20000"/>
        </a:spcBef>
        <a:spcAft>
          <a:spcPct val="0"/>
        </a:spcAft>
        <a:tabLst>
          <a:tab pos="247657" algn="l"/>
        </a:tabLst>
        <a:defRPr sz="1477">
          <a:solidFill>
            <a:schemeClr val="tx1"/>
          </a:solidFill>
          <a:latin typeface="Arial" charset="0"/>
        </a:defRPr>
      </a:lvl8pPr>
      <a:lvl9pPr marL="3096436" algn="l" defTabSz="883649" rtl="0" eaLnBrk="1" fontAlgn="base" hangingPunct="1">
        <a:spcBef>
          <a:spcPct val="20000"/>
        </a:spcBef>
        <a:spcAft>
          <a:spcPct val="0"/>
        </a:spcAft>
        <a:tabLst>
          <a:tab pos="247657" algn="l"/>
        </a:tabLst>
        <a:defRPr sz="1477">
          <a:solidFill>
            <a:schemeClr val="tx1"/>
          </a:solidFill>
          <a:latin typeface="Arial" charset="0"/>
        </a:defRPr>
      </a:lvl9pPr>
    </p:bodyStyle>
    <p:otherStyle>
      <a:defPPr>
        <a:defRPr lang="de-DE"/>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48508" y="1412876"/>
            <a:ext cx="7378212" cy="4392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a:t>
            </a:r>
          </a:p>
          <a:p>
            <a:pPr lvl="0"/>
            <a:endParaRPr lang="de-DE"/>
          </a:p>
          <a:p>
            <a:pPr lvl="1"/>
            <a:r>
              <a:rPr lang="de-DE"/>
              <a:t>Zweite Ebene</a:t>
            </a:r>
          </a:p>
          <a:p>
            <a:pPr lvl="2"/>
            <a:r>
              <a:rPr lang="de-DE"/>
              <a:t>Dritte Ebene</a:t>
            </a:r>
          </a:p>
          <a:p>
            <a:pPr lvl="3"/>
            <a:r>
              <a:rPr lang="de-DE"/>
              <a:t> Vierte Ebene</a:t>
            </a:r>
          </a:p>
        </p:txBody>
      </p:sp>
      <p:sp>
        <p:nvSpPr>
          <p:cNvPr id="1031" name="Rectangle 7"/>
          <p:cNvSpPr>
            <a:spLocks noGrp="1" noChangeArrowheads="1"/>
          </p:cNvSpPr>
          <p:nvPr>
            <p:ph type="dt" sz="half" idx="2"/>
          </p:nvPr>
        </p:nvSpPr>
        <p:spPr bwMode="auto">
          <a:xfrm>
            <a:off x="7936523" y="6410326"/>
            <a:ext cx="1195754" cy="320675"/>
          </a:xfrm>
          <a:prstGeom prst="rect">
            <a:avLst/>
          </a:prstGeom>
          <a:noFill/>
          <a:ln w="9525">
            <a:noFill/>
            <a:miter lim="800000"/>
            <a:headEnd/>
            <a:tailEnd/>
          </a:ln>
          <a:effectLst/>
        </p:spPr>
        <p:txBody>
          <a:bodyPr vert="horz" wrap="none" lIns="90000" tIns="0" rIns="36000" bIns="0" numCol="1" anchor="b" anchorCtr="0" compatLnSpc="1">
            <a:prstTxWarp prst="textNoShape">
              <a:avLst/>
            </a:prstTxWarp>
          </a:bodyPr>
          <a:lstStyle>
            <a:lvl1pPr algn="l">
              <a:defRPr sz="831" i="0"/>
            </a:lvl1pPr>
          </a:lstStyle>
          <a:p>
            <a:endParaRPr lang="de-DE" dirty="0"/>
          </a:p>
        </p:txBody>
      </p:sp>
      <p:cxnSp>
        <p:nvCxnSpPr>
          <p:cNvPr id="1029" name="Gerade Verbindung 21"/>
          <p:cNvCxnSpPr>
            <a:cxnSpLocks noChangeShapeType="1"/>
          </p:cNvCxnSpPr>
          <p:nvPr/>
        </p:nvCxnSpPr>
        <p:spPr bwMode="auto">
          <a:xfrm>
            <a:off x="262304" y="333375"/>
            <a:ext cx="920262" cy="0"/>
          </a:xfrm>
          <a:prstGeom prst="line">
            <a:avLst/>
          </a:prstGeom>
          <a:noFill/>
          <a:ln w="15875" algn="ctr">
            <a:solidFill>
              <a:srgbClr val="808992"/>
            </a:solidFill>
            <a:round/>
            <a:headEnd/>
            <a:tailEnd/>
          </a:ln>
        </p:spPr>
      </p:cxnSp>
      <p:cxnSp>
        <p:nvCxnSpPr>
          <p:cNvPr id="1030" name="Gerade Verbindung 23"/>
          <p:cNvCxnSpPr>
            <a:cxnSpLocks noChangeShapeType="1"/>
          </p:cNvCxnSpPr>
          <p:nvPr/>
        </p:nvCxnSpPr>
        <p:spPr bwMode="auto">
          <a:xfrm rot="5400000">
            <a:off x="-2689652" y="3285332"/>
            <a:ext cx="5903913" cy="0"/>
          </a:xfrm>
          <a:prstGeom prst="line">
            <a:avLst/>
          </a:prstGeom>
          <a:noFill/>
          <a:ln w="15875" algn="ctr">
            <a:solidFill>
              <a:srgbClr val="808992"/>
            </a:solidFill>
            <a:round/>
            <a:headEnd/>
            <a:tailEnd/>
          </a:ln>
        </p:spPr>
      </p:cxnSp>
      <p:cxnSp>
        <p:nvCxnSpPr>
          <p:cNvPr id="2" name="Gerade Verbindung 25"/>
          <p:cNvCxnSpPr>
            <a:cxnSpLocks noChangeShapeType="1"/>
          </p:cNvCxnSpPr>
          <p:nvPr/>
        </p:nvCxnSpPr>
        <p:spPr bwMode="auto">
          <a:xfrm rot="10800000">
            <a:off x="383931" y="404813"/>
            <a:ext cx="798635" cy="0"/>
          </a:xfrm>
          <a:prstGeom prst="line">
            <a:avLst/>
          </a:prstGeom>
          <a:noFill/>
          <a:ln w="15875" algn="ctr">
            <a:solidFill>
              <a:srgbClr val="E6ABB6"/>
            </a:solidFill>
            <a:round/>
            <a:headEnd/>
            <a:tailEnd/>
          </a:ln>
        </p:spPr>
      </p:cxnSp>
      <p:cxnSp>
        <p:nvCxnSpPr>
          <p:cNvPr id="1032" name="Gerade Verbindung 27"/>
          <p:cNvCxnSpPr>
            <a:cxnSpLocks noChangeShapeType="1"/>
          </p:cNvCxnSpPr>
          <p:nvPr/>
        </p:nvCxnSpPr>
        <p:spPr bwMode="auto">
          <a:xfrm rot="5400000">
            <a:off x="-2559294" y="3348038"/>
            <a:ext cx="5886450" cy="0"/>
          </a:xfrm>
          <a:prstGeom prst="line">
            <a:avLst/>
          </a:prstGeom>
          <a:noFill/>
          <a:ln w="15875" algn="ctr">
            <a:solidFill>
              <a:srgbClr val="E6ABB6"/>
            </a:solidFill>
            <a:round/>
            <a:headEnd/>
            <a:tailEnd/>
          </a:ln>
        </p:spPr>
      </p:cxnSp>
      <p:cxnSp>
        <p:nvCxnSpPr>
          <p:cNvPr id="1033" name="Gerade Verbindung 31"/>
          <p:cNvCxnSpPr>
            <a:cxnSpLocks noChangeShapeType="1"/>
          </p:cNvCxnSpPr>
          <p:nvPr/>
        </p:nvCxnSpPr>
        <p:spPr bwMode="auto">
          <a:xfrm rot="10800000">
            <a:off x="191966" y="511175"/>
            <a:ext cx="990600" cy="0"/>
          </a:xfrm>
          <a:prstGeom prst="line">
            <a:avLst/>
          </a:prstGeom>
          <a:noFill/>
          <a:ln w="15875" algn="ctr">
            <a:solidFill>
              <a:srgbClr val="8B1141"/>
            </a:solidFill>
            <a:round/>
            <a:headEnd/>
            <a:tailEnd/>
          </a:ln>
        </p:spPr>
      </p:cxnSp>
      <p:cxnSp>
        <p:nvCxnSpPr>
          <p:cNvPr id="3" name="Gerade Verbindung 33"/>
          <p:cNvCxnSpPr>
            <a:cxnSpLocks noChangeShapeType="1"/>
          </p:cNvCxnSpPr>
          <p:nvPr/>
        </p:nvCxnSpPr>
        <p:spPr bwMode="auto">
          <a:xfrm rot="5400000">
            <a:off x="-2728241" y="3431382"/>
            <a:ext cx="5840413" cy="0"/>
          </a:xfrm>
          <a:prstGeom prst="line">
            <a:avLst/>
          </a:prstGeom>
          <a:noFill/>
          <a:ln w="15875" algn="ctr">
            <a:solidFill>
              <a:srgbClr val="8B1141"/>
            </a:solidFill>
            <a:round/>
            <a:headEnd/>
            <a:tailEnd/>
          </a:ln>
        </p:spPr>
      </p:cxnSp>
      <p:cxnSp>
        <p:nvCxnSpPr>
          <p:cNvPr id="1035" name="Gerade Verbindung 35"/>
          <p:cNvCxnSpPr>
            <a:cxnSpLocks noChangeShapeType="1"/>
          </p:cNvCxnSpPr>
          <p:nvPr/>
        </p:nvCxnSpPr>
        <p:spPr bwMode="auto">
          <a:xfrm rot="10800000">
            <a:off x="446943" y="571500"/>
            <a:ext cx="735623" cy="0"/>
          </a:xfrm>
          <a:prstGeom prst="line">
            <a:avLst/>
          </a:prstGeom>
          <a:noFill/>
          <a:ln w="15875" algn="ctr">
            <a:solidFill>
              <a:srgbClr val="C5C7C8"/>
            </a:solidFill>
            <a:round/>
            <a:headEnd/>
            <a:tailEnd/>
          </a:ln>
        </p:spPr>
      </p:cxnSp>
      <p:cxnSp>
        <p:nvCxnSpPr>
          <p:cNvPr id="1036" name="Gerade Verbindung 37"/>
          <p:cNvCxnSpPr>
            <a:cxnSpLocks noChangeShapeType="1"/>
          </p:cNvCxnSpPr>
          <p:nvPr/>
        </p:nvCxnSpPr>
        <p:spPr bwMode="auto">
          <a:xfrm rot="5400000">
            <a:off x="-2474851" y="3493294"/>
            <a:ext cx="5843588" cy="0"/>
          </a:xfrm>
          <a:prstGeom prst="line">
            <a:avLst/>
          </a:prstGeom>
          <a:noFill/>
          <a:ln w="15875" algn="ctr">
            <a:solidFill>
              <a:srgbClr val="C5C7C8"/>
            </a:solidFill>
            <a:round/>
            <a:headEnd/>
            <a:tailEnd/>
          </a:ln>
        </p:spPr>
      </p:cxnSp>
      <p:cxnSp>
        <p:nvCxnSpPr>
          <p:cNvPr id="1037" name="Gerade Verbindung 39"/>
          <p:cNvCxnSpPr>
            <a:cxnSpLocks noChangeShapeType="1"/>
          </p:cNvCxnSpPr>
          <p:nvPr/>
        </p:nvCxnSpPr>
        <p:spPr bwMode="auto">
          <a:xfrm rot="10800000">
            <a:off x="329712" y="635000"/>
            <a:ext cx="852854" cy="0"/>
          </a:xfrm>
          <a:prstGeom prst="line">
            <a:avLst/>
          </a:prstGeom>
          <a:noFill/>
          <a:ln w="15875" algn="ctr">
            <a:solidFill>
              <a:srgbClr val="C5005A"/>
            </a:solidFill>
            <a:round/>
            <a:headEnd/>
            <a:tailEnd/>
          </a:ln>
        </p:spPr>
      </p:cxnSp>
      <p:cxnSp>
        <p:nvCxnSpPr>
          <p:cNvPr id="1038" name="Gerade Verbindung 41"/>
          <p:cNvCxnSpPr>
            <a:cxnSpLocks noChangeShapeType="1"/>
          </p:cNvCxnSpPr>
          <p:nvPr/>
        </p:nvCxnSpPr>
        <p:spPr bwMode="auto">
          <a:xfrm rot="5400000">
            <a:off x="-2585732" y="3550444"/>
            <a:ext cx="5830888" cy="0"/>
          </a:xfrm>
          <a:prstGeom prst="line">
            <a:avLst/>
          </a:prstGeom>
          <a:noFill/>
          <a:ln w="15875" algn="ctr">
            <a:solidFill>
              <a:srgbClr val="C5005A"/>
            </a:solidFill>
            <a:round/>
            <a:headEnd/>
            <a:tailEnd/>
          </a:ln>
        </p:spPr>
      </p:cxnSp>
      <p:sp>
        <p:nvSpPr>
          <p:cNvPr id="51" name="Titel 1"/>
          <p:cNvSpPr txBox="1">
            <a:spLocks/>
          </p:cNvSpPr>
          <p:nvPr/>
        </p:nvSpPr>
        <p:spPr>
          <a:xfrm>
            <a:off x="1248508" y="338139"/>
            <a:ext cx="7444154" cy="498475"/>
          </a:xfrm>
          <a:prstGeom prst="rect">
            <a:avLst/>
          </a:prstGeom>
        </p:spPr>
        <p:txBody>
          <a:bodyPr/>
          <a:lstStyle/>
          <a:p>
            <a:pPr algn="l" defTabSz="883649" eaLnBrk="0" hangingPunct="0">
              <a:lnSpc>
                <a:spcPct val="95000"/>
              </a:lnSpc>
              <a:tabLst>
                <a:tab pos="191971" algn="l"/>
              </a:tabLst>
              <a:defRPr/>
            </a:pPr>
            <a:r>
              <a:rPr lang="de-DE" sz="1662" b="1" i="1" dirty="0">
                <a:solidFill>
                  <a:srgbClr val="000000"/>
                </a:solidFill>
                <a:latin typeface="Arial" charset="0"/>
                <a:cs typeface="Arial" charset="0"/>
              </a:rPr>
              <a:t>Behinderung im Recht</a:t>
            </a:r>
          </a:p>
        </p:txBody>
      </p:sp>
      <p:cxnSp>
        <p:nvCxnSpPr>
          <p:cNvPr id="1040" name="Gerade Verbindung 56"/>
          <p:cNvCxnSpPr>
            <a:cxnSpLocks noChangeShapeType="1"/>
          </p:cNvCxnSpPr>
          <p:nvPr/>
        </p:nvCxnSpPr>
        <p:spPr bwMode="auto">
          <a:xfrm>
            <a:off x="451339" y="6408738"/>
            <a:ext cx="8241323" cy="0"/>
          </a:xfrm>
          <a:prstGeom prst="line">
            <a:avLst/>
          </a:prstGeom>
          <a:noFill/>
          <a:ln w="15875" algn="ctr">
            <a:solidFill>
              <a:srgbClr val="C5C7C8"/>
            </a:solidFill>
            <a:round/>
            <a:headEnd/>
            <a:tailEnd/>
          </a:ln>
        </p:spPr>
      </p:cxnSp>
      <p:cxnSp>
        <p:nvCxnSpPr>
          <p:cNvPr id="1041" name="Gerade Verbindung 57"/>
          <p:cNvCxnSpPr>
            <a:cxnSpLocks noChangeShapeType="1"/>
          </p:cNvCxnSpPr>
          <p:nvPr/>
        </p:nvCxnSpPr>
        <p:spPr bwMode="auto">
          <a:xfrm rot="10800000">
            <a:off x="378070" y="6292850"/>
            <a:ext cx="8314592" cy="0"/>
          </a:xfrm>
          <a:prstGeom prst="line">
            <a:avLst/>
          </a:prstGeom>
          <a:noFill/>
          <a:ln w="15875" algn="ctr">
            <a:solidFill>
              <a:srgbClr val="E6ABB6"/>
            </a:solidFill>
            <a:round/>
            <a:headEnd/>
            <a:tailEnd/>
          </a:ln>
        </p:spPr>
      </p:cxnSp>
      <p:cxnSp>
        <p:nvCxnSpPr>
          <p:cNvPr id="1042" name="Gerade Verbindung 58"/>
          <p:cNvCxnSpPr>
            <a:cxnSpLocks noChangeShapeType="1"/>
          </p:cNvCxnSpPr>
          <p:nvPr/>
        </p:nvCxnSpPr>
        <p:spPr bwMode="auto">
          <a:xfrm rot="10800000">
            <a:off x="325316" y="6465888"/>
            <a:ext cx="8367346" cy="0"/>
          </a:xfrm>
          <a:prstGeom prst="line">
            <a:avLst/>
          </a:prstGeom>
          <a:noFill/>
          <a:ln w="15875" algn="ctr">
            <a:solidFill>
              <a:srgbClr val="C5005A"/>
            </a:solidFill>
            <a:round/>
            <a:headEnd/>
            <a:tailEnd/>
          </a:ln>
        </p:spPr>
      </p:cxnSp>
      <p:cxnSp>
        <p:nvCxnSpPr>
          <p:cNvPr id="1043" name="Gerade Verbindung 59"/>
          <p:cNvCxnSpPr>
            <a:cxnSpLocks noChangeShapeType="1"/>
          </p:cNvCxnSpPr>
          <p:nvPr/>
        </p:nvCxnSpPr>
        <p:spPr bwMode="auto">
          <a:xfrm rot="10800000">
            <a:off x="263769" y="6237288"/>
            <a:ext cx="8428892" cy="0"/>
          </a:xfrm>
          <a:prstGeom prst="line">
            <a:avLst/>
          </a:prstGeom>
          <a:noFill/>
          <a:ln w="15875" algn="ctr">
            <a:solidFill>
              <a:srgbClr val="808992"/>
            </a:solidFill>
            <a:round/>
            <a:headEnd/>
            <a:tailEnd/>
          </a:ln>
        </p:spPr>
      </p:cxnSp>
      <p:cxnSp>
        <p:nvCxnSpPr>
          <p:cNvPr id="1044" name="Gerade Verbindung 60"/>
          <p:cNvCxnSpPr>
            <a:cxnSpLocks noChangeShapeType="1"/>
          </p:cNvCxnSpPr>
          <p:nvPr/>
        </p:nvCxnSpPr>
        <p:spPr bwMode="auto">
          <a:xfrm rot="10800000">
            <a:off x="186105" y="6351588"/>
            <a:ext cx="8506557" cy="0"/>
          </a:xfrm>
          <a:prstGeom prst="line">
            <a:avLst/>
          </a:prstGeom>
          <a:noFill/>
          <a:ln w="15875" algn="ctr">
            <a:solidFill>
              <a:srgbClr val="8B1141"/>
            </a:solidFill>
            <a:round/>
            <a:headEnd/>
            <a:tailEnd/>
          </a:ln>
        </p:spPr>
      </p:cxnSp>
      <p:pic>
        <p:nvPicPr>
          <p:cNvPr id="1045" name="Picture 12" descr="RGB_2c"/>
          <p:cNvPicPr>
            <a:picLocks noChangeAspect="1" noChangeArrowheads="1"/>
          </p:cNvPicPr>
          <p:nvPr/>
        </p:nvPicPr>
        <p:blipFill>
          <a:blip r:embed="rId8" cstate="print"/>
          <a:srcRect/>
          <a:stretch>
            <a:fillRect/>
          </a:stretch>
        </p:blipFill>
        <p:spPr bwMode="auto">
          <a:xfrm>
            <a:off x="7436828" y="339726"/>
            <a:ext cx="1261696" cy="265113"/>
          </a:xfrm>
          <a:prstGeom prst="rect">
            <a:avLst/>
          </a:prstGeom>
          <a:noFill/>
          <a:ln w="9525">
            <a:noFill/>
            <a:miter lim="800000"/>
            <a:headEnd/>
            <a:tailEnd/>
          </a:ln>
        </p:spPr>
      </p:pic>
    </p:spTree>
    <p:extLst>
      <p:ext uri="{BB962C8B-B14F-4D97-AF65-F5344CB8AC3E}">
        <p14:creationId xmlns:p14="http://schemas.microsoft.com/office/powerpoint/2010/main" val="335769285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hf sldNum="0" hdr="0" ftr="0" dt="0"/>
  <p:txStyles>
    <p:titleStyle>
      <a:lvl1pPr algn="l" defTabSz="883649" rtl="0" eaLnBrk="1" fontAlgn="base" hangingPunct="1">
        <a:lnSpc>
          <a:spcPct val="95000"/>
        </a:lnSpc>
        <a:spcBef>
          <a:spcPct val="0"/>
        </a:spcBef>
        <a:spcAft>
          <a:spcPct val="0"/>
        </a:spcAft>
        <a:tabLst>
          <a:tab pos="191971" algn="l"/>
        </a:tabLst>
        <a:defRPr>
          <a:solidFill>
            <a:schemeClr val="bg1"/>
          </a:solidFill>
          <a:latin typeface="+mj-lt"/>
          <a:ea typeface="+mj-ea"/>
          <a:cs typeface="+mj-cs"/>
        </a:defRPr>
      </a:lvl1pPr>
      <a:lvl2pPr algn="l" defTabSz="883649" rtl="0" eaLnBrk="1" fontAlgn="base" hangingPunct="1">
        <a:lnSpc>
          <a:spcPct val="95000"/>
        </a:lnSpc>
        <a:spcBef>
          <a:spcPct val="0"/>
        </a:spcBef>
        <a:spcAft>
          <a:spcPct val="0"/>
        </a:spcAft>
        <a:tabLst>
          <a:tab pos="191971" algn="l"/>
        </a:tabLst>
        <a:defRPr>
          <a:solidFill>
            <a:schemeClr val="bg1"/>
          </a:solidFill>
          <a:latin typeface="Lucida Sans" pitchFamily="34" charset="0"/>
        </a:defRPr>
      </a:lvl2pPr>
      <a:lvl3pPr algn="l" defTabSz="883649" rtl="0" eaLnBrk="1" fontAlgn="base" hangingPunct="1">
        <a:lnSpc>
          <a:spcPct val="95000"/>
        </a:lnSpc>
        <a:spcBef>
          <a:spcPct val="0"/>
        </a:spcBef>
        <a:spcAft>
          <a:spcPct val="0"/>
        </a:spcAft>
        <a:tabLst>
          <a:tab pos="191971" algn="l"/>
        </a:tabLst>
        <a:defRPr>
          <a:solidFill>
            <a:schemeClr val="bg1"/>
          </a:solidFill>
          <a:latin typeface="Lucida Sans" pitchFamily="34" charset="0"/>
        </a:defRPr>
      </a:lvl3pPr>
      <a:lvl4pPr algn="l" defTabSz="883649" rtl="0" eaLnBrk="1" fontAlgn="base" hangingPunct="1">
        <a:lnSpc>
          <a:spcPct val="95000"/>
        </a:lnSpc>
        <a:spcBef>
          <a:spcPct val="0"/>
        </a:spcBef>
        <a:spcAft>
          <a:spcPct val="0"/>
        </a:spcAft>
        <a:tabLst>
          <a:tab pos="191971" algn="l"/>
        </a:tabLst>
        <a:defRPr>
          <a:solidFill>
            <a:schemeClr val="bg1"/>
          </a:solidFill>
          <a:latin typeface="Lucida Sans" pitchFamily="34" charset="0"/>
        </a:defRPr>
      </a:lvl4pPr>
      <a:lvl5pPr algn="l" defTabSz="883649" rtl="0" eaLnBrk="1" fontAlgn="base" hangingPunct="1">
        <a:lnSpc>
          <a:spcPct val="95000"/>
        </a:lnSpc>
        <a:spcBef>
          <a:spcPct val="0"/>
        </a:spcBef>
        <a:spcAft>
          <a:spcPct val="0"/>
        </a:spcAft>
        <a:tabLst>
          <a:tab pos="191971" algn="l"/>
        </a:tabLst>
        <a:defRPr>
          <a:solidFill>
            <a:schemeClr val="bg1"/>
          </a:solidFill>
          <a:latin typeface="Lucida Sans" pitchFamily="34" charset="0"/>
        </a:defRPr>
      </a:lvl5pPr>
      <a:lvl6pPr marL="422041" algn="l" defTabSz="883649" rtl="0" eaLnBrk="1" fontAlgn="base" hangingPunct="1">
        <a:lnSpc>
          <a:spcPct val="95000"/>
        </a:lnSpc>
        <a:spcBef>
          <a:spcPct val="0"/>
        </a:spcBef>
        <a:spcAft>
          <a:spcPct val="0"/>
        </a:spcAft>
        <a:defRPr sz="2215" b="1">
          <a:solidFill>
            <a:srgbClr val="739600"/>
          </a:solidFill>
          <a:latin typeface="Lucida Sans" pitchFamily="34" charset="0"/>
        </a:defRPr>
      </a:lvl6pPr>
      <a:lvl7pPr marL="844083" algn="l" defTabSz="883649" rtl="0" eaLnBrk="1" fontAlgn="base" hangingPunct="1">
        <a:lnSpc>
          <a:spcPct val="95000"/>
        </a:lnSpc>
        <a:spcBef>
          <a:spcPct val="0"/>
        </a:spcBef>
        <a:spcAft>
          <a:spcPct val="0"/>
        </a:spcAft>
        <a:defRPr sz="2215" b="1">
          <a:solidFill>
            <a:srgbClr val="739600"/>
          </a:solidFill>
          <a:latin typeface="Lucida Sans" pitchFamily="34" charset="0"/>
        </a:defRPr>
      </a:lvl7pPr>
      <a:lvl8pPr marL="1266124" algn="l" defTabSz="883649" rtl="0" eaLnBrk="1" fontAlgn="base" hangingPunct="1">
        <a:lnSpc>
          <a:spcPct val="95000"/>
        </a:lnSpc>
        <a:spcBef>
          <a:spcPct val="0"/>
        </a:spcBef>
        <a:spcAft>
          <a:spcPct val="0"/>
        </a:spcAft>
        <a:defRPr sz="2215" b="1">
          <a:solidFill>
            <a:srgbClr val="739600"/>
          </a:solidFill>
          <a:latin typeface="Lucida Sans" pitchFamily="34" charset="0"/>
        </a:defRPr>
      </a:lvl8pPr>
      <a:lvl9pPr marL="1688165" algn="l" defTabSz="883649" rtl="0" eaLnBrk="1" fontAlgn="base" hangingPunct="1">
        <a:lnSpc>
          <a:spcPct val="95000"/>
        </a:lnSpc>
        <a:spcBef>
          <a:spcPct val="0"/>
        </a:spcBef>
        <a:spcAft>
          <a:spcPct val="0"/>
        </a:spcAft>
        <a:defRPr sz="2215" b="1">
          <a:solidFill>
            <a:srgbClr val="739600"/>
          </a:solidFill>
          <a:latin typeface="Lucida Sans" pitchFamily="34" charset="0"/>
        </a:defRPr>
      </a:lvl9pPr>
    </p:titleStyle>
    <p:bodyStyle>
      <a:lvl1pPr marL="316531" indent="-316531" algn="l" defTabSz="883649" rtl="0" eaLnBrk="1" fontAlgn="base" hangingPunct="1">
        <a:lnSpc>
          <a:spcPts val="2215"/>
        </a:lnSpc>
        <a:spcBef>
          <a:spcPct val="0"/>
        </a:spcBef>
        <a:spcAft>
          <a:spcPct val="0"/>
        </a:spcAft>
        <a:buClr>
          <a:srgbClr val="C2284E"/>
        </a:buClr>
        <a:buFont typeface="Wingdings" pitchFamily="2" charset="2"/>
        <a:tabLst>
          <a:tab pos="247657" algn="l"/>
        </a:tabLst>
        <a:defRPr sz="1477">
          <a:solidFill>
            <a:schemeClr val="tx1"/>
          </a:solidFill>
          <a:latin typeface="Arial" pitchFamily="34" charset="0"/>
          <a:ea typeface="+mn-ea"/>
          <a:cs typeface="Arial" pitchFamily="34" charset="0"/>
        </a:defRPr>
      </a:lvl1pPr>
      <a:lvl2pPr marL="329720" indent="-328254" algn="l" defTabSz="883649" rtl="0" eaLnBrk="1" fontAlgn="base" hangingPunct="1">
        <a:lnSpc>
          <a:spcPts val="2215"/>
        </a:lnSpc>
        <a:spcBef>
          <a:spcPct val="0"/>
        </a:spcBef>
        <a:spcAft>
          <a:spcPct val="0"/>
        </a:spcAft>
        <a:buClr>
          <a:srgbClr val="B2B2B2"/>
        </a:buClr>
        <a:buSzPct val="120000"/>
        <a:buFont typeface="Lucida Sans" pitchFamily="34" charset="0"/>
        <a:tabLst>
          <a:tab pos="247657" algn="l"/>
        </a:tabLst>
        <a:defRPr sz="1477">
          <a:solidFill>
            <a:schemeClr val="tx1"/>
          </a:solidFill>
          <a:latin typeface="Arial" pitchFamily="34" charset="0"/>
          <a:cs typeface="Arial" pitchFamily="34" charset="0"/>
        </a:defRPr>
      </a:lvl2pPr>
      <a:lvl3pPr marL="337047" indent="165593" algn="l" defTabSz="883649" rtl="0" eaLnBrk="1" fontAlgn="base" hangingPunct="1">
        <a:lnSpc>
          <a:spcPts val="2215"/>
        </a:lnSpc>
        <a:spcBef>
          <a:spcPct val="0"/>
        </a:spcBef>
        <a:spcAft>
          <a:spcPct val="0"/>
        </a:spcAft>
        <a:buClr>
          <a:srgbClr val="C5005A"/>
        </a:buClr>
        <a:buFont typeface="Lucida Sans" pitchFamily="34" charset="0"/>
        <a:buChar char="–"/>
        <a:tabLst>
          <a:tab pos="247657" algn="l"/>
        </a:tabLst>
        <a:defRPr sz="1477">
          <a:solidFill>
            <a:schemeClr val="tx1"/>
          </a:solidFill>
          <a:latin typeface="Arial" pitchFamily="34" charset="0"/>
          <a:cs typeface="Arial" pitchFamily="34" charset="0"/>
        </a:defRPr>
      </a:lvl3pPr>
      <a:lvl4pPr marL="744434" indent="-2931" algn="l" defTabSz="883649" rtl="0" eaLnBrk="1" fontAlgn="base" hangingPunct="1">
        <a:lnSpc>
          <a:spcPts val="2215"/>
        </a:lnSpc>
        <a:spcBef>
          <a:spcPct val="0"/>
        </a:spcBef>
        <a:spcAft>
          <a:spcPct val="0"/>
        </a:spcAft>
        <a:buClr>
          <a:srgbClr val="C5005A"/>
        </a:buClr>
        <a:buSzPct val="130000"/>
        <a:buFont typeface="Lucida Sans" pitchFamily="34" charset="0"/>
        <a:buChar char="&gt;"/>
        <a:tabLst>
          <a:tab pos="247657" algn="l"/>
        </a:tabLst>
        <a:defRPr sz="1292" i="1">
          <a:solidFill>
            <a:schemeClr val="tx1"/>
          </a:solidFill>
          <a:latin typeface="Arial" pitchFamily="34" charset="0"/>
          <a:cs typeface="Arial" pitchFamily="34" charset="0"/>
        </a:defRPr>
      </a:lvl4pPr>
      <a:lvl5pPr marL="1408270" indent="279896" algn="l" defTabSz="883649" rtl="0" eaLnBrk="1" fontAlgn="base" hangingPunct="1">
        <a:spcBef>
          <a:spcPct val="20000"/>
        </a:spcBef>
        <a:spcAft>
          <a:spcPct val="0"/>
        </a:spcAft>
        <a:tabLst>
          <a:tab pos="247657" algn="l"/>
        </a:tabLst>
        <a:defRPr sz="1477">
          <a:solidFill>
            <a:schemeClr val="tx1"/>
          </a:solidFill>
          <a:latin typeface="Arial" charset="0"/>
          <a:cs typeface="Arial" charset="0"/>
        </a:defRPr>
      </a:lvl5pPr>
      <a:lvl6pPr marL="1830312" algn="l" defTabSz="883649" rtl="0" eaLnBrk="1" fontAlgn="base" hangingPunct="1">
        <a:spcBef>
          <a:spcPct val="20000"/>
        </a:spcBef>
        <a:spcAft>
          <a:spcPct val="0"/>
        </a:spcAft>
        <a:tabLst>
          <a:tab pos="247657" algn="l"/>
        </a:tabLst>
        <a:defRPr sz="1477">
          <a:solidFill>
            <a:schemeClr val="tx1"/>
          </a:solidFill>
          <a:latin typeface="Arial" charset="0"/>
        </a:defRPr>
      </a:lvl6pPr>
      <a:lvl7pPr marL="2252353" algn="l" defTabSz="883649" rtl="0" eaLnBrk="1" fontAlgn="base" hangingPunct="1">
        <a:spcBef>
          <a:spcPct val="20000"/>
        </a:spcBef>
        <a:spcAft>
          <a:spcPct val="0"/>
        </a:spcAft>
        <a:tabLst>
          <a:tab pos="247657" algn="l"/>
        </a:tabLst>
        <a:defRPr sz="1477">
          <a:solidFill>
            <a:schemeClr val="tx1"/>
          </a:solidFill>
          <a:latin typeface="Arial" charset="0"/>
        </a:defRPr>
      </a:lvl7pPr>
      <a:lvl8pPr marL="2674394" algn="l" defTabSz="883649" rtl="0" eaLnBrk="1" fontAlgn="base" hangingPunct="1">
        <a:spcBef>
          <a:spcPct val="20000"/>
        </a:spcBef>
        <a:spcAft>
          <a:spcPct val="0"/>
        </a:spcAft>
        <a:tabLst>
          <a:tab pos="247657" algn="l"/>
        </a:tabLst>
        <a:defRPr sz="1477">
          <a:solidFill>
            <a:schemeClr val="tx1"/>
          </a:solidFill>
          <a:latin typeface="Arial" charset="0"/>
        </a:defRPr>
      </a:lvl8pPr>
      <a:lvl9pPr marL="3096436" algn="l" defTabSz="883649" rtl="0" eaLnBrk="1" fontAlgn="base" hangingPunct="1">
        <a:spcBef>
          <a:spcPct val="20000"/>
        </a:spcBef>
        <a:spcAft>
          <a:spcPct val="0"/>
        </a:spcAft>
        <a:tabLst>
          <a:tab pos="247657" algn="l"/>
        </a:tabLst>
        <a:defRPr sz="1477">
          <a:solidFill>
            <a:schemeClr val="tx1"/>
          </a:solidFill>
          <a:latin typeface="Arial" charset="0"/>
        </a:defRPr>
      </a:lvl9pPr>
    </p:bodyStyle>
    <p:otherStyle>
      <a:defPPr>
        <a:defRPr lang="de-DE"/>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1556792"/>
            <a:ext cx="8424936" cy="2232248"/>
          </a:xfrm>
        </p:spPr>
        <p:txBody>
          <a:bodyPr>
            <a:normAutofit fontScale="90000"/>
          </a:bodyPr>
          <a:lstStyle/>
          <a:p>
            <a:pPr algn="ctr">
              <a:lnSpc>
                <a:spcPct val="150000"/>
              </a:lnSpc>
            </a:pPr>
            <a:r>
              <a:rPr lang="de-DE" sz="3100" b="1" spc="300" dirty="0">
                <a:solidFill>
                  <a:srgbClr val="C5005A"/>
                </a:solidFill>
              </a:rPr>
              <a:t/>
            </a:r>
            <a:br>
              <a:rPr lang="de-DE" sz="3100" b="1" spc="300" dirty="0">
                <a:solidFill>
                  <a:srgbClr val="C5005A"/>
                </a:solidFill>
              </a:rPr>
            </a:br>
            <a:r>
              <a:rPr lang="de-DE" sz="2700" b="1" spc="300" dirty="0" smtClean="0">
                <a:solidFill>
                  <a:srgbClr val="C5005A"/>
                </a:solidFill>
              </a:rPr>
              <a:t>Behinderungsbegriffe im Spannungsfeld zwischen BTHG, SGB IX und UN-BRK</a:t>
            </a:r>
            <a:br>
              <a:rPr lang="de-DE" sz="2700" b="1" spc="300" dirty="0" smtClean="0">
                <a:solidFill>
                  <a:srgbClr val="C5005A"/>
                </a:solidFill>
              </a:rPr>
            </a:br>
            <a:r>
              <a:rPr lang="de-DE" sz="2200" b="1" spc="300" dirty="0" smtClean="0">
                <a:solidFill>
                  <a:srgbClr val="C5005A"/>
                </a:solidFill>
              </a:rPr>
              <a:t>ICF-Anwenderkonferenz 2018</a:t>
            </a:r>
            <a:br>
              <a:rPr lang="de-DE" sz="2200" b="1" spc="300" dirty="0" smtClean="0">
                <a:solidFill>
                  <a:srgbClr val="C5005A"/>
                </a:solidFill>
              </a:rPr>
            </a:br>
            <a:r>
              <a:rPr lang="de-DE" sz="2200" b="1" spc="300" dirty="0" smtClean="0">
                <a:solidFill>
                  <a:srgbClr val="C5005A"/>
                </a:solidFill>
              </a:rPr>
              <a:t/>
            </a:r>
            <a:br>
              <a:rPr lang="de-DE" sz="2200" b="1" spc="300" dirty="0" smtClean="0">
                <a:solidFill>
                  <a:srgbClr val="C5005A"/>
                </a:solidFill>
              </a:rPr>
            </a:br>
            <a:r>
              <a:rPr lang="de-DE" sz="2200" b="1" spc="300" dirty="0" smtClean="0"/>
              <a:t>Prof</a:t>
            </a:r>
            <a:r>
              <a:rPr lang="de-DE" sz="2200" b="1" spc="300" dirty="0"/>
              <a:t>. Dr. Felix Welti</a:t>
            </a:r>
            <a:br>
              <a:rPr lang="de-DE" sz="2200" b="1" spc="300" dirty="0"/>
            </a:br>
            <a:r>
              <a:rPr lang="de-DE" sz="2000" b="1" spc="300" dirty="0" smtClean="0"/>
              <a:t>12. April 2018, Hamburg</a:t>
            </a:r>
            <a:r>
              <a:rPr lang="de-DE" sz="2700" b="1" dirty="0"/>
              <a:t/>
            </a:r>
            <a:br>
              <a:rPr lang="de-DE" sz="2700" b="1" dirty="0"/>
            </a:br>
            <a:endParaRPr lang="de-DE" sz="2700" dirty="0"/>
          </a:p>
        </p:txBody>
      </p:sp>
      <p:pic>
        <p:nvPicPr>
          <p:cNvPr id="3" name="Picture 7" descr="Textlogo - Diskussionsforum Rehabilitations- und Teilhaberec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6641" y="116632"/>
            <a:ext cx="4657725"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0788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smtClean="0"/>
          </a:p>
          <a:p>
            <a:pPr defTabSz="957263" eaLnBrk="1" hangingPunct="1">
              <a:tabLst>
                <a:tab pos="268288" algn="l"/>
              </a:tabLst>
            </a:pPr>
            <a:endParaRPr lang="de-DE" altLang="de-DE" smtClean="0"/>
          </a:p>
        </p:txBody>
      </p:sp>
      <p:sp>
        <p:nvSpPr>
          <p:cNvPr id="13316" name="Text Box 4"/>
          <p:cNvSpPr txBox="1">
            <a:spLocks noChangeArrowheads="1"/>
          </p:cNvSpPr>
          <p:nvPr/>
        </p:nvSpPr>
        <p:spPr bwMode="auto">
          <a:xfrm>
            <a:off x="611188" y="908050"/>
            <a:ext cx="7848600" cy="274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400" b="1" dirty="0" smtClean="0">
                <a:latin typeface="Arial" panose="020B0604020202020204" pitchFamily="34" charset="0"/>
                <a:ea typeface="MS PGothic" panose="020B0600070205080204" pitchFamily="34" charset="-128"/>
              </a:rPr>
              <a:t>Auslegung im Sinne der UN-BRK </a:t>
            </a:r>
          </a:p>
          <a:p>
            <a:pPr algn="l" eaLnBrk="1" hangingPunct="1">
              <a:spcBef>
                <a:spcPts val="475"/>
              </a:spcBef>
              <a:buFontTx/>
              <a:buNone/>
            </a:pPr>
            <a:r>
              <a:rPr lang="de-DE" altLang="de-DE" sz="2400" b="1" dirty="0" smtClean="0">
                <a:latin typeface="Arial" panose="020B0604020202020204" pitchFamily="34" charset="0"/>
                <a:ea typeface="MS PGothic" panose="020B0600070205080204" pitchFamily="34" charset="-128"/>
              </a:rPr>
              <a:t>auch durch den EuGH und im Allgemeinen Gleichbehandlungsgesetz (AGG):</a:t>
            </a:r>
            <a:endParaRPr lang="de-DE" altLang="de-DE" sz="2400" b="1" dirty="0">
              <a:latin typeface="Arial" panose="020B0604020202020204" pitchFamily="34" charset="0"/>
              <a:ea typeface="MS PGothic" panose="020B0600070205080204" pitchFamily="34" charset="-128"/>
            </a:endParaRPr>
          </a:p>
          <a:p>
            <a:pPr algn="l" eaLnBrk="1" hangingPunct="1">
              <a:spcBef>
                <a:spcPct val="0"/>
              </a:spcBef>
              <a:buFontTx/>
              <a:buNone/>
            </a:pPr>
            <a:endParaRPr lang="de-DE" altLang="de-DE" sz="2400" dirty="0" smtClean="0">
              <a:latin typeface="Arial" panose="020B0604020202020204" pitchFamily="34" charset="0"/>
              <a:ea typeface="MS PGothic" panose="020B0600070205080204" pitchFamily="34" charset="-128"/>
            </a:endParaRPr>
          </a:p>
          <a:p>
            <a:pPr marL="342900" indent="-342900" algn="l">
              <a:spcBef>
                <a:spcPct val="0"/>
              </a:spcBef>
            </a:pPr>
            <a:r>
              <a:rPr lang="de-DE" altLang="de-DE" sz="2400" dirty="0" smtClean="0">
                <a:latin typeface="Arial" panose="020B0604020202020204" pitchFamily="34" charset="0"/>
                <a:ea typeface="MS PGothic" panose="020B0600070205080204" pitchFamily="34" charset="-128"/>
              </a:rPr>
              <a:t>EuGH 01.12.2016, C-395/16 Daouidi</a:t>
            </a:r>
          </a:p>
          <a:p>
            <a:pPr marL="342900" indent="-342900" algn="l">
              <a:spcBef>
                <a:spcPct val="0"/>
              </a:spcBef>
            </a:pPr>
            <a:r>
              <a:rPr lang="de-DE" altLang="de-DE" sz="2400" dirty="0" smtClean="0">
                <a:latin typeface="Arial" panose="020B0604020202020204" pitchFamily="34" charset="0"/>
                <a:ea typeface="MS PGothic" panose="020B0600070205080204" pitchFamily="34" charset="-128"/>
              </a:rPr>
              <a:t>EuGH 11.04.2013 C-335/11 u.a. Ring u.a.</a:t>
            </a:r>
          </a:p>
          <a:p>
            <a:pPr marL="342900" indent="-342900" algn="l">
              <a:spcBef>
                <a:spcPct val="0"/>
              </a:spcBef>
            </a:pPr>
            <a:r>
              <a:rPr lang="de-DE" altLang="de-DE" sz="2400" dirty="0" smtClean="0">
                <a:latin typeface="Arial" panose="020B0604020202020204" pitchFamily="34" charset="0"/>
                <a:ea typeface="MS PGothic" panose="020B0600070205080204" pitchFamily="34" charset="-128"/>
              </a:rPr>
              <a:t>BAG 19.12.2013 6 AZR 190/12 (HIV)</a:t>
            </a:r>
            <a:endParaRPr lang="de-DE" altLang="de-DE" sz="2400"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557837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smtClean="0"/>
          </a:p>
          <a:p>
            <a:pPr defTabSz="957263" eaLnBrk="1" hangingPunct="1">
              <a:tabLst>
                <a:tab pos="268288" algn="l"/>
              </a:tabLst>
            </a:pPr>
            <a:endParaRPr lang="de-DE" altLang="de-DE" smtClean="0"/>
          </a:p>
        </p:txBody>
      </p:sp>
      <p:sp>
        <p:nvSpPr>
          <p:cNvPr id="13316" name="Text Box 4"/>
          <p:cNvSpPr txBox="1">
            <a:spLocks noChangeArrowheads="1"/>
          </p:cNvSpPr>
          <p:nvPr/>
        </p:nvSpPr>
        <p:spPr bwMode="auto">
          <a:xfrm>
            <a:off x="611188" y="908050"/>
            <a:ext cx="7848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400" b="1" dirty="0" smtClean="0">
                <a:latin typeface="Arial" panose="020B0604020202020204" pitchFamily="34" charset="0"/>
                <a:ea typeface="MS PGothic" panose="020B0600070205080204" pitchFamily="34" charset="-128"/>
              </a:rPr>
              <a:t>Verknüpfung von § 2 Abs. 1 SGB IX </a:t>
            </a:r>
            <a:r>
              <a:rPr lang="de-DE" altLang="de-DE" sz="2400" b="1" dirty="0">
                <a:latin typeface="Arial" panose="020B0604020202020204" pitchFamily="34" charset="0"/>
                <a:ea typeface="MS PGothic" panose="020B0600070205080204" pitchFamily="34" charset="-128"/>
              </a:rPr>
              <a:t>mit der </a:t>
            </a:r>
            <a:r>
              <a:rPr lang="de-DE" altLang="de-DE" sz="2400" b="1" dirty="0" smtClean="0">
                <a:latin typeface="Arial" panose="020B0604020202020204" pitchFamily="34" charset="0"/>
                <a:ea typeface="MS PGothic" panose="020B0600070205080204" pitchFamily="34" charset="-128"/>
              </a:rPr>
              <a:t>Bedarfsfeststellung nach § 13 SGB IX:</a:t>
            </a:r>
            <a:endParaRPr lang="de-DE" altLang="de-DE" sz="2400" b="1" dirty="0">
              <a:latin typeface="Arial" panose="020B0604020202020204" pitchFamily="34" charset="0"/>
              <a:ea typeface="MS PGothic" panose="020B0600070205080204" pitchFamily="34" charset="-128"/>
            </a:endParaRPr>
          </a:p>
          <a:p>
            <a:pPr algn="l" eaLnBrk="1" hangingPunct="1">
              <a:spcBef>
                <a:spcPct val="0"/>
              </a:spcBef>
              <a:buFontTx/>
              <a:buNone/>
            </a:pPr>
            <a:endParaRPr lang="de-DE" altLang="de-DE" sz="2400" dirty="0" smtClean="0">
              <a:latin typeface="Arial" panose="020B0604020202020204" pitchFamily="34" charset="0"/>
              <a:ea typeface="MS PGothic" panose="020B0600070205080204" pitchFamily="34" charset="-128"/>
            </a:endParaRPr>
          </a:p>
          <a:p>
            <a:pPr algn="l">
              <a:spcBef>
                <a:spcPct val="0"/>
              </a:spcBef>
              <a:buNone/>
            </a:pPr>
            <a:r>
              <a:rPr lang="de-DE" altLang="de-DE" sz="2400" dirty="0" smtClean="0">
                <a:latin typeface="Arial" panose="020B0604020202020204" pitchFamily="34" charset="0"/>
                <a:ea typeface="MS PGothic" panose="020B0600070205080204" pitchFamily="34" charset="-128"/>
              </a:rPr>
              <a:t>§ 13 Abs. 2 Nr. 1 SGB IX</a:t>
            </a:r>
            <a:endParaRPr lang="de-DE" altLang="de-DE" sz="2400" dirty="0">
              <a:latin typeface="Arial" panose="020B0604020202020204" pitchFamily="34" charset="0"/>
              <a:ea typeface="MS PGothic" panose="020B0600070205080204" pitchFamily="34" charset="-128"/>
            </a:endParaRPr>
          </a:p>
          <a:p>
            <a:pPr algn="l">
              <a:spcBef>
                <a:spcPct val="0"/>
              </a:spcBef>
              <a:buNone/>
            </a:pPr>
            <a:r>
              <a:rPr lang="de-DE" altLang="de-DE" sz="2400" dirty="0" smtClean="0">
                <a:latin typeface="Arial" panose="020B0604020202020204" pitchFamily="34" charset="0"/>
                <a:ea typeface="MS PGothic" panose="020B0600070205080204" pitchFamily="34" charset="-128"/>
              </a:rPr>
              <a:t>Die Instrumente nach Absatz 1 Satz 1 gewährleisten eine </a:t>
            </a:r>
            <a:r>
              <a:rPr lang="de-DE" altLang="de-DE" sz="2400" dirty="0" smtClean="0">
                <a:solidFill>
                  <a:srgbClr val="CC0066"/>
                </a:solidFill>
                <a:latin typeface="Arial" panose="020B0604020202020204" pitchFamily="34" charset="0"/>
                <a:ea typeface="MS PGothic" panose="020B0600070205080204" pitchFamily="34" charset="-128"/>
              </a:rPr>
              <a:t>individuelle und funktionsbezogene Bedarfsfeststellung </a:t>
            </a:r>
            <a:r>
              <a:rPr lang="de-DE" altLang="de-DE" sz="2400" dirty="0" smtClean="0">
                <a:latin typeface="Arial" panose="020B0604020202020204" pitchFamily="34" charset="0"/>
                <a:ea typeface="MS PGothic" panose="020B0600070205080204" pitchFamily="34" charset="-128"/>
              </a:rPr>
              <a:t>und sichern die Dokumentation und Nachprüfbarkeit, indem sie insbesondere erfassen,</a:t>
            </a:r>
          </a:p>
          <a:p>
            <a:pPr algn="l">
              <a:spcBef>
                <a:spcPct val="0"/>
              </a:spcBef>
              <a:buNone/>
            </a:pPr>
            <a:r>
              <a:rPr lang="de-DE" altLang="de-DE" sz="2400" dirty="0" smtClean="0">
                <a:latin typeface="Arial" panose="020B0604020202020204" pitchFamily="34" charset="0"/>
                <a:ea typeface="MS PGothic" panose="020B0600070205080204" pitchFamily="34" charset="-128"/>
              </a:rPr>
              <a:t>1. </a:t>
            </a:r>
            <a:r>
              <a:rPr lang="de-DE" altLang="de-DE" sz="2400" dirty="0" smtClean="0">
                <a:solidFill>
                  <a:srgbClr val="CC0066"/>
                </a:solidFill>
                <a:latin typeface="Arial" panose="020B0604020202020204" pitchFamily="34" charset="0"/>
                <a:ea typeface="MS PGothic" panose="020B0600070205080204" pitchFamily="34" charset="-128"/>
              </a:rPr>
              <a:t>ob eine Behinderung vorliegt oder einzutreten droht</a:t>
            </a:r>
            <a:r>
              <a:rPr lang="de-DE" altLang="de-DE" sz="2400" dirty="0" smtClean="0">
                <a:latin typeface="Arial" panose="020B0604020202020204" pitchFamily="34" charset="0"/>
                <a:ea typeface="MS PGothic" panose="020B0600070205080204" pitchFamily="34" charset="-128"/>
              </a:rPr>
              <a:t>, (…).</a:t>
            </a:r>
            <a:endParaRPr lang="de-DE" altLang="de-DE" sz="2400"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047705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dirty="0" smtClean="0"/>
          </a:p>
          <a:p>
            <a:pPr defTabSz="957263" eaLnBrk="1" hangingPunct="1">
              <a:tabLst>
                <a:tab pos="268288" algn="l"/>
              </a:tabLst>
            </a:pPr>
            <a:endParaRPr lang="de-DE" altLang="de-DE" dirty="0" smtClean="0"/>
          </a:p>
        </p:txBody>
      </p:sp>
      <p:sp>
        <p:nvSpPr>
          <p:cNvPr id="13316" name="Text Box 4"/>
          <p:cNvSpPr txBox="1">
            <a:spLocks noChangeArrowheads="1"/>
          </p:cNvSpPr>
          <p:nvPr/>
        </p:nvSpPr>
        <p:spPr bwMode="auto">
          <a:xfrm>
            <a:off x="611188" y="908050"/>
            <a:ext cx="7848600" cy="4957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400" b="1" dirty="0" smtClean="0">
                <a:latin typeface="Arial" panose="020B0604020202020204" pitchFamily="34" charset="0"/>
                <a:ea typeface="MS PGothic" panose="020B0600070205080204" pitchFamily="34" charset="-128"/>
              </a:rPr>
              <a:t>Gesetzesbegründung § 13 SGB IX:</a:t>
            </a:r>
          </a:p>
          <a:p>
            <a:pPr algn="l" eaLnBrk="1" hangingPunct="1">
              <a:spcBef>
                <a:spcPts val="475"/>
              </a:spcBef>
              <a:buFontTx/>
              <a:buNone/>
            </a:pPr>
            <a:r>
              <a:rPr lang="de-DE" sz="2400" i="0" dirty="0" smtClean="0"/>
              <a:t>„Die </a:t>
            </a:r>
            <a:r>
              <a:rPr lang="de-DE" sz="2400" i="0" dirty="0"/>
              <a:t>Leistungsgesetze können aufbauend auf den Vorgaben von § 13 weitergehende und speziellere </a:t>
            </a:r>
            <a:r>
              <a:rPr lang="de-DE" sz="2400" i="0" dirty="0" smtClean="0"/>
              <a:t>Vorgaben regeln</a:t>
            </a:r>
            <a:r>
              <a:rPr lang="de-DE" sz="2400" i="0" dirty="0"/>
              <a:t>, die den Besonderheiten der jeweiligen Leistungssysteme gerecht werden oder auf eine </a:t>
            </a:r>
            <a:r>
              <a:rPr lang="de-DE" sz="2400" i="0" dirty="0" smtClean="0"/>
              <a:t>Konkretisierung verzichten </a:t>
            </a:r>
            <a:r>
              <a:rPr lang="de-DE" sz="2400" i="0" dirty="0"/>
              <a:t>und damit den Rehabilitationsträgern weite fachliche Spielräume bei der Entwicklung und </a:t>
            </a:r>
            <a:r>
              <a:rPr lang="de-DE" sz="2400" i="0" dirty="0" smtClean="0"/>
              <a:t>Nutzung der </a:t>
            </a:r>
            <a:r>
              <a:rPr lang="de-DE" sz="2400" i="0" dirty="0"/>
              <a:t>Instrumente überlassen. </a:t>
            </a:r>
            <a:r>
              <a:rPr lang="de-DE" sz="2400" i="0" dirty="0" smtClean="0"/>
              <a:t>(…) </a:t>
            </a:r>
            <a:r>
              <a:rPr lang="de-DE" sz="2400" i="0" dirty="0" smtClean="0">
                <a:solidFill>
                  <a:srgbClr val="CC0066"/>
                </a:solidFill>
              </a:rPr>
              <a:t>Ob </a:t>
            </a:r>
            <a:r>
              <a:rPr lang="de-DE" sz="2400" i="0" dirty="0">
                <a:solidFill>
                  <a:srgbClr val="CC0066"/>
                </a:solidFill>
              </a:rPr>
              <a:t>und inwieweit auch weitere Leistungsgesetze für eine </a:t>
            </a:r>
            <a:r>
              <a:rPr lang="de-DE" sz="2400" i="0" dirty="0" smtClean="0">
                <a:solidFill>
                  <a:srgbClr val="CC0066"/>
                </a:solidFill>
              </a:rPr>
              <a:t>solche ICF-Orientierung </a:t>
            </a:r>
            <a:r>
              <a:rPr lang="de-DE" sz="2400" i="0" dirty="0">
                <a:solidFill>
                  <a:srgbClr val="CC0066"/>
                </a:solidFill>
              </a:rPr>
              <a:t>in Betracht kommen, soll durch eine wissenschaftliche Untersuchung </a:t>
            </a:r>
            <a:r>
              <a:rPr lang="de-DE" sz="2400" i="0" dirty="0"/>
              <a:t>nach Absatz 3 bis </a:t>
            </a:r>
            <a:r>
              <a:rPr lang="de-DE" sz="2400" i="0" dirty="0" smtClean="0"/>
              <a:t>Ende 2019 </a:t>
            </a:r>
            <a:r>
              <a:rPr lang="de-DE" sz="2400" i="0" dirty="0">
                <a:solidFill>
                  <a:srgbClr val="CC0066"/>
                </a:solidFill>
              </a:rPr>
              <a:t>geklärt werden</a:t>
            </a:r>
            <a:r>
              <a:rPr lang="de-DE" sz="2400" i="0" dirty="0" smtClean="0"/>
              <a:t>.“ (BT-Drs. 18/9522, 232)</a:t>
            </a:r>
            <a:endParaRPr lang="de-DE" altLang="de-DE" sz="2400"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388667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dirty="0" smtClean="0"/>
          </a:p>
          <a:p>
            <a:pPr defTabSz="957263" eaLnBrk="1" hangingPunct="1">
              <a:tabLst>
                <a:tab pos="268288" algn="l"/>
              </a:tabLst>
            </a:pPr>
            <a:endParaRPr lang="de-DE" altLang="de-DE" dirty="0" smtClean="0"/>
          </a:p>
        </p:txBody>
      </p:sp>
      <p:sp>
        <p:nvSpPr>
          <p:cNvPr id="13316" name="Text Box 4"/>
          <p:cNvSpPr txBox="1">
            <a:spLocks noChangeArrowheads="1"/>
          </p:cNvSpPr>
          <p:nvPr/>
        </p:nvSpPr>
        <p:spPr bwMode="auto">
          <a:xfrm>
            <a:off x="611188" y="908050"/>
            <a:ext cx="7848600" cy="416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000" b="1" dirty="0" smtClean="0">
                <a:latin typeface="Arial" panose="020B0604020202020204" pitchFamily="34" charset="0"/>
                <a:ea typeface="MS PGothic" panose="020B0600070205080204" pitchFamily="34" charset="-128"/>
              </a:rPr>
              <a:t>Arbeitsentwurf einer neuen Gemeinsamen Empfehlung Reha-Prozess vom 12.1.2018 (www.bar-frankfurt.de)</a:t>
            </a:r>
          </a:p>
          <a:p>
            <a:pPr algn="l" eaLnBrk="1" hangingPunct="1">
              <a:spcBef>
                <a:spcPts val="475"/>
              </a:spcBef>
              <a:buFontTx/>
              <a:buNone/>
            </a:pPr>
            <a:r>
              <a:rPr lang="de-DE" sz="1800" i="0" dirty="0" smtClean="0"/>
              <a:t>§ 12 (6) Die Rehabilitationsträger fördern die Konkretisierung eines möglichen Rehabilitationsbedarfs von Menschen mit Behinderung durch den Einsatz von Instrumenten, z.B. </a:t>
            </a:r>
            <a:r>
              <a:rPr lang="de-DE" sz="1800" i="0" dirty="0" err="1" smtClean="0"/>
              <a:t>Screeningverfahren</a:t>
            </a:r>
            <a:r>
              <a:rPr lang="de-DE" sz="1800" i="0" dirty="0" smtClean="0"/>
              <a:t> und Selbstauskunftsbögen. Vorhandene </a:t>
            </a:r>
            <a:r>
              <a:rPr lang="de-DE" sz="1800" i="0" dirty="0" smtClean="0">
                <a:solidFill>
                  <a:srgbClr val="FF0066"/>
                </a:solidFill>
              </a:rPr>
              <a:t>Instrumente zur Erkennung des Bedarfs an Leistungen zur Teilhabe sind unter Nutzung der Möglichkeiten des bio-psycho-sozialen Modells weiterzuentwickeln, das der ICF zu Grunde liegt </a:t>
            </a:r>
            <a:r>
              <a:rPr lang="de-DE" sz="1800" i="0" dirty="0" smtClean="0"/>
              <a:t>und, wo möglich, trägerübergreifend zu vereinheitlichen.</a:t>
            </a:r>
          </a:p>
          <a:p>
            <a:pPr algn="l" eaLnBrk="1" hangingPunct="1">
              <a:spcBef>
                <a:spcPts val="475"/>
              </a:spcBef>
              <a:buFontTx/>
              <a:buNone/>
            </a:pPr>
            <a:r>
              <a:rPr lang="de-DE" altLang="de-DE" sz="1800" i="0" dirty="0" smtClean="0">
                <a:latin typeface="Arial" panose="020B0604020202020204" pitchFamily="34" charset="0"/>
                <a:ea typeface="MS PGothic" panose="020B0600070205080204" pitchFamily="34" charset="-128"/>
              </a:rPr>
              <a:t>§44 (4) Für die </a:t>
            </a:r>
            <a:r>
              <a:rPr lang="de-DE" altLang="de-DE" sz="1800" i="0" dirty="0" smtClean="0">
                <a:solidFill>
                  <a:srgbClr val="CC0066"/>
                </a:solidFill>
                <a:latin typeface="Arial" panose="020B0604020202020204" pitchFamily="34" charset="0"/>
                <a:ea typeface="MS PGothic" panose="020B0600070205080204" pitchFamily="34" charset="-128"/>
              </a:rPr>
              <a:t>Neu- und Weiterentwicklungen</a:t>
            </a:r>
            <a:r>
              <a:rPr lang="de-DE" altLang="de-DE" sz="1800" i="0" dirty="0" smtClean="0">
                <a:latin typeface="Arial" panose="020B0604020202020204" pitchFamily="34" charset="0"/>
                <a:ea typeface="MS PGothic" panose="020B0600070205080204" pitchFamily="34" charset="-128"/>
              </a:rPr>
              <a:t> vereinbaren die Rehabilitationsträger und Integrationsämter, den erforderlichen verwaltungsinternen und trägerübergreifenden Informationsaustausch und die entsprechende </a:t>
            </a:r>
            <a:r>
              <a:rPr lang="de-DE" altLang="de-DE" sz="1800" i="0" dirty="0" smtClean="0">
                <a:solidFill>
                  <a:srgbClr val="CC0066"/>
                </a:solidFill>
                <a:latin typeface="Arial" panose="020B0604020202020204" pitchFamily="34" charset="0"/>
                <a:ea typeface="MS PGothic" panose="020B0600070205080204" pitchFamily="34" charset="-128"/>
              </a:rPr>
              <a:t>fachliche Diskussion unter Zuhilfenahme wissenschaftlicher Expertise </a:t>
            </a:r>
            <a:r>
              <a:rPr lang="de-DE" altLang="de-DE" sz="1800" i="0" dirty="0" smtClean="0">
                <a:latin typeface="Arial" panose="020B0604020202020204" pitchFamily="34" charset="0"/>
                <a:ea typeface="MS PGothic" panose="020B0600070205080204" pitchFamily="34" charset="-128"/>
              </a:rPr>
              <a:t>zu organisieren.</a:t>
            </a:r>
            <a:endParaRPr lang="de-DE" altLang="de-DE" sz="1800"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433283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dirty="0" smtClean="0"/>
          </a:p>
          <a:p>
            <a:pPr defTabSz="957263" eaLnBrk="1" hangingPunct="1">
              <a:tabLst>
                <a:tab pos="268288" algn="l"/>
              </a:tabLst>
            </a:pPr>
            <a:endParaRPr lang="de-DE" altLang="de-DE" dirty="0" smtClean="0"/>
          </a:p>
        </p:txBody>
      </p:sp>
      <p:sp>
        <p:nvSpPr>
          <p:cNvPr id="13316" name="Text Box 4"/>
          <p:cNvSpPr txBox="1">
            <a:spLocks noChangeArrowheads="1"/>
          </p:cNvSpPr>
          <p:nvPr/>
        </p:nvSpPr>
        <p:spPr bwMode="auto">
          <a:xfrm>
            <a:off x="611188" y="908050"/>
            <a:ext cx="7848600" cy="3726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000" b="1" dirty="0" smtClean="0">
                <a:latin typeface="Arial" panose="020B0604020202020204" pitchFamily="34" charset="0"/>
                <a:ea typeface="MS PGothic" panose="020B0600070205080204" pitchFamily="34" charset="-128"/>
              </a:rPr>
              <a:t>Arbeitsentwurf einer neuen Gemeinsamen Empfehlung Reha-Prozess vom 12.1.2018 (www.bar-frankfurt.de)</a:t>
            </a:r>
          </a:p>
          <a:p>
            <a:pPr algn="l" eaLnBrk="1" hangingPunct="1">
              <a:spcBef>
                <a:spcPts val="475"/>
              </a:spcBef>
              <a:buFontTx/>
              <a:buNone/>
            </a:pPr>
            <a:r>
              <a:rPr lang="de-DE" sz="2400" i="0" dirty="0" smtClean="0"/>
              <a:t>§ 17 (2) Zur Unterstützung der Erkennung eines möglichen Bedarfs an Leistungen zur Teilhabe durch Akteure der medizinisch-therapeutischen Versorgung fördern die Rehabilitationsträger den Einsatz von </a:t>
            </a:r>
            <a:r>
              <a:rPr lang="de-DE" sz="2400" i="0" dirty="0" smtClean="0">
                <a:solidFill>
                  <a:srgbClr val="FF0066"/>
                </a:solidFill>
              </a:rPr>
              <a:t>Richt-/Leitlinien, Screening- bzw. Assessmentverfahren sowie strukturierten Befundberichten. Diese sind, wo möglich, unter Nutzung der Möglichkeiten des bio-psycho-sozialen Modells auszurichten, das der ICF zu Grunde liegt.</a:t>
            </a:r>
            <a:endParaRPr lang="de-DE" altLang="de-DE" sz="2400" dirty="0">
              <a:solidFill>
                <a:srgbClr val="FF0066"/>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376090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dirty="0" smtClean="0"/>
          </a:p>
          <a:p>
            <a:pPr defTabSz="957263" eaLnBrk="1" hangingPunct="1">
              <a:tabLst>
                <a:tab pos="268288" algn="l"/>
              </a:tabLst>
            </a:pPr>
            <a:endParaRPr lang="de-DE" altLang="de-DE" dirty="0" smtClean="0"/>
          </a:p>
        </p:txBody>
      </p:sp>
      <p:sp>
        <p:nvSpPr>
          <p:cNvPr id="13316" name="Text Box 4"/>
          <p:cNvSpPr txBox="1">
            <a:spLocks noChangeArrowheads="1"/>
          </p:cNvSpPr>
          <p:nvPr/>
        </p:nvSpPr>
        <p:spPr bwMode="auto">
          <a:xfrm>
            <a:off x="611188" y="908050"/>
            <a:ext cx="7848600" cy="4837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000" b="1" dirty="0" smtClean="0">
                <a:latin typeface="Arial" panose="020B0604020202020204" pitchFamily="34" charset="0"/>
                <a:ea typeface="MS PGothic" panose="020B0600070205080204" pitchFamily="34" charset="-128"/>
              </a:rPr>
              <a:t>Arbeitsentwurf einer neuen Gemeinsamen Empfehlung Reha-Prozess vom 12.1.2018 (www.bar-frankfurt.de)</a:t>
            </a:r>
          </a:p>
          <a:p>
            <a:pPr algn="l" eaLnBrk="1" hangingPunct="1">
              <a:spcBef>
                <a:spcPts val="475"/>
              </a:spcBef>
              <a:buFontTx/>
              <a:buNone/>
            </a:pPr>
            <a:r>
              <a:rPr lang="de-DE" sz="2000" i="0" dirty="0" smtClean="0"/>
              <a:t>§ 36 (3) </a:t>
            </a:r>
            <a:r>
              <a:rPr lang="de-DE" sz="2000" i="0" dirty="0" smtClean="0">
                <a:solidFill>
                  <a:srgbClr val="CC0066"/>
                </a:solidFill>
              </a:rPr>
              <a:t>Funktionsbezogen ist die Bedarfsermittlung und -feststellung, wenn sie unter Nutzung des bio-psycho-sozialen Modells der WHO erfolgt und sich dabei an der ICF orientiert. </a:t>
            </a:r>
            <a:r>
              <a:rPr lang="de-DE" sz="2000" i="0" dirty="0" smtClean="0"/>
              <a:t>Dies beinhaltet die Erhebung aller erforderlichen Informationen zu den Ausprägungen und Auswirkungen eines Gesundheitsproblems (Schädigungen von Körperstrukturen und -funktionen, Beeinträchtigungen Aktivitäten und Teilhabe) in verschiedenen Lebensbereichen sowie die Einbeziehung der im Einzelfall bedeutsamen Kontextfaktoren.</a:t>
            </a:r>
            <a:endParaRPr lang="de-DE" sz="2000" dirty="0">
              <a:solidFill>
                <a:srgbClr val="FF0066"/>
              </a:solidFill>
              <a:latin typeface="Arial" panose="020B0604020202020204" pitchFamily="34" charset="0"/>
              <a:ea typeface="MS PGothic" panose="020B0600070205080204" pitchFamily="34" charset="-128"/>
            </a:endParaRPr>
          </a:p>
          <a:p>
            <a:pPr algn="l" eaLnBrk="1" hangingPunct="1">
              <a:spcBef>
                <a:spcPts val="475"/>
              </a:spcBef>
              <a:buFontTx/>
              <a:buNone/>
            </a:pPr>
            <a:r>
              <a:rPr lang="de-DE" sz="2000" i="0" dirty="0" smtClean="0">
                <a:solidFill>
                  <a:srgbClr val="FF0066"/>
                </a:solidFill>
                <a:latin typeface="Arial" panose="020B0604020202020204" pitchFamily="34" charset="0"/>
                <a:ea typeface="MS PGothic" panose="020B0600070205080204" pitchFamily="34" charset="-128"/>
              </a:rPr>
              <a:t>Hierbei erfasst jeder Rehabilitationsträger Informationen zu allen Komponenten des bio-psycho-sozialen Modells zumindest dem Grunde nach. </a:t>
            </a:r>
            <a:r>
              <a:rPr lang="de-DE" sz="2000" i="0" dirty="0" smtClean="0">
                <a:latin typeface="Arial" panose="020B0604020202020204" pitchFamily="34" charset="0"/>
                <a:ea typeface="MS PGothic" panose="020B0600070205080204" pitchFamily="34" charset="-128"/>
              </a:rPr>
              <a:t>Dafür bieten sich insbesondere strukturierte Gespräche (…) an. (…).</a:t>
            </a:r>
            <a:endParaRPr lang="de-DE" sz="2000" i="0" dirty="0" smtClean="0"/>
          </a:p>
        </p:txBody>
      </p:sp>
    </p:spTree>
    <p:extLst>
      <p:ext uri="{BB962C8B-B14F-4D97-AF65-F5344CB8AC3E}">
        <p14:creationId xmlns:p14="http://schemas.microsoft.com/office/powerpoint/2010/main" val="1410585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dirty="0" smtClean="0"/>
          </a:p>
          <a:p>
            <a:pPr defTabSz="957263" eaLnBrk="1" hangingPunct="1">
              <a:tabLst>
                <a:tab pos="268288" algn="l"/>
              </a:tabLst>
            </a:pPr>
            <a:endParaRPr lang="de-DE" altLang="de-DE" dirty="0" smtClean="0"/>
          </a:p>
        </p:txBody>
      </p:sp>
      <p:sp>
        <p:nvSpPr>
          <p:cNvPr id="13316" name="Text Box 4"/>
          <p:cNvSpPr txBox="1">
            <a:spLocks noChangeArrowheads="1"/>
          </p:cNvSpPr>
          <p:nvPr/>
        </p:nvSpPr>
        <p:spPr bwMode="auto">
          <a:xfrm>
            <a:off x="611188" y="908050"/>
            <a:ext cx="7848600" cy="3913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400" b="1" dirty="0" smtClean="0">
                <a:latin typeface="Arial" panose="020B0604020202020204" pitchFamily="34" charset="0"/>
                <a:ea typeface="MS PGothic" panose="020B0600070205080204" pitchFamily="34" charset="-128"/>
              </a:rPr>
              <a:t>Weitere Fragen:</a:t>
            </a:r>
          </a:p>
          <a:p>
            <a:pPr marL="342900" indent="-342900" algn="l">
              <a:spcBef>
                <a:spcPts val="475"/>
              </a:spcBef>
              <a:buFontTx/>
              <a:buChar char="-"/>
            </a:pPr>
            <a:r>
              <a:rPr lang="de-DE" sz="2400" i="0" dirty="0">
                <a:latin typeface="Arial" panose="020B0604020202020204" pitchFamily="34" charset="0"/>
                <a:ea typeface="MS PGothic" panose="020B0600070205080204" pitchFamily="34" charset="-128"/>
              </a:rPr>
              <a:t>Bislang wird im Hilfsmittelrecht der Krankenversicherung </a:t>
            </a:r>
            <a:r>
              <a:rPr lang="de-DE" sz="2400" i="0" dirty="0">
                <a:solidFill>
                  <a:srgbClr val="FF0066"/>
                </a:solidFill>
                <a:latin typeface="Arial" panose="020B0604020202020204" pitchFamily="34" charset="0"/>
                <a:ea typeface="MS PGothic" panose="020B0600070205080204" pitchFamily="34" charset="-128"/>
              </a:rPr>
              <a:t>Behinderung und Beeinträchtigung</a:t>
            </a:r>
            <a:r>
              <a:rPr lang="de-DE" sz="2400" i="0" dirty="0">
                <a:latin typeface="Arial" panose="020B0604020202020204" pitchFamily="34" charset="0"/>
                <a:ea typeface="MS PGothic" panose="020B0600070205080204" pitchFamily="34" charset="-128"/>
              </a:rPr>
              <a:t> in eins gesetzt (Prothese = „unmittelbarer Behinderungsausgleich“; Rollstuhl = „mittelbarer Behinderungsausgleich“).</a:t>
            </a:r>
            <a:endParaRPr lang="de-DE" sz="2400" i="0" dirty="0"/>
          </a:p>
          <a:p>
            <a:pPr marL="342900" indent="-342900" algn="l" eaLnBrk="1" hangingPunct="1">
              <a:spcBef>
                <a:spcPts val="475"/>
              </a:spcBef>
              <a:buFontTx/>
              <a:buChar char="-"/>
            </a:pPr>
            <a:r>
              <a:rPr lang="de-DE" sz="2400" i="0" dirty="0" smtClean="0">
                <a:latin typeface="Arial" panose="020B0604020202020204" pitchFamily="34" charset="0"/>
                <a:ea typeface="MS PGothic" panose="020B0600070205080204" pitchFamily="34" charset="-128"/>
              </a:rPr>
              <a:t>Kann es bei solchen trägerspezifischen Behinderungsverständnissen bleiben, wenn Behinderung Teil der Anspruchsgrundlage ist (z.B. Hilfsmittel, § 33 SGB V)?</a:t>
            </a:r>
          </a:p>
        </p:txBody>
      </p:sp>
    </p:spTree>
    <p:extLst>
      <p:ext uri="{BB962C8B-B14F-4D97-AF65-F5344CB8AC3E}">
        <p14:creationId xmlns:p14="http://schemas.microsoft.com/office/powerpoint/2010/main" val="2444533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dirty="0" smtClean="0"/>
          </a:p>
          <a:p>
            <a:pPr defTabSz="957263" eaLnBrk="1" hangingPunct="1">
              <a:tabLst>
                <a:tab pos="268288" algn="l"/>
              </a:tabLst>
            </a:pPr>
            <a:endParaRPr lang="de-DE" altLang="de-DE" dirty="0" smtClean="0"/>
          </a:p>
        </p:txBody>
      </p:sp>
      <p:sp>
        <p:nvSpPr>
          <p:cNvPr id="13316" name="Text Box 4"/>
          <p:cNvSpPr txBox="1">
            <a:spLocks noChangeArrowheads="1"/>
          </p:cNvSpPr>
          <p:nvPr/>
        </p:nvSpPr>
        <p:spPr bwMode="auto">
          <a:xfrm>
            <a:off x="611188" y="908050"/>
            <a:ext cx="7848600" cy="4968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400" b="1" dirty="0" smtClean="0">
                <a:latin typeface="Arial" panose="020B0604020202020204" pitchFamily="34" charset="0"/>
                <a:ea typeface="MS PGothic" panose="020B0600070205080204" pitchFamily="34" charset="-128"/>
              </a:rPr>
              <a:t>Weitere Fragen:</a:t>
            </a:r>
          </a:p>
          <a:p>
            <a:pPr marL="342900" indent="-342900" algn="l" eaLnBrk="1" hangingPunct="1">
              <a:spcBef>
                <a:spcPts val="475"/>
              </a:spcBef>
              <a:buFontTx/>
              <a:buChar char="-"/>
            </a:pPr>
            <a:r>
              <a:rPr lang="de-DE" sz="2400" i="0" dirty="0" smtClean="0"/>
              <a:t>Welche Rolle spielt es, ob und wieweit die Teilhabebeeinträchtigung gesundheitliche Ursachen hat? (vgl. Luthe, Behindertenrecht 2017, 53, 77)</a:t>
            </a:r>
            <a:endParaRPr lang="de-DE" sz="2400" i="0" dirty="0" smtClean="0">
              <a:latin typeface="Arial" panose="020B0604020202020204" pitchFamily="34" charset="0"/>
              <a:ea typeface="MS PGothic" panose="020B0600070205080204" pitchFamily="34" charset="-128"/>
            </a:endParaRPr>
          </a:p>
          <a:p>
            <a:pPr marL="1085850" lvl="1" indent="-342900" algn="l">
              <a:spcBef>
                <a:spcPts val="475"/>
              </a:spcBef>
              <a:buFontTx/>
              <a:buChar char="-"/>
            </a:pPr>
            <a:r>
              <a:rPr lang="de-DE" sz="2000" i="0" dirty="0" smtClean="0">
                <a:latin typeface="Arial" panose="020B0604020202020204" pitchFamily="34" charset="0"/>
                <a:ea typeface="MS PGothic" panose="020B0600070205080204" pitchFamily="34" charset="-128"/>
              </a:rPr>
              <a:t>Luthe schlägt vor, dass der Schweregrad einer Behinderung umso geringer sein soll, je weniger die Teilhabebehinderung gesundheitliche Ursachen hat und je mehr sie als Folge von einstellungs- und umweltbedingten Barrieren anzusehen ist (79).</a:t>
            </a:r>
          </a:p>
          <a:p>
            <a:pPr marL="1085850" lvl="1" indent="-342900" algn="l">
              <a:spcBef>
                <a:spcPts val="475"/>
              </a:spcBef>
              <a:buFontTx/>
              <a:buChar char="-"/>
            </a:pPr>
            <a:r>
              <a:rPr lang="de-DE" sz="2000" i="0" dirty="0" smtClean="0">
                <a:latin typeface="Arial" panose="020B0604020202020204" pitchFamily="34" charset="0"/>
                <a:ea typeface="MS PGothic" panose="020B0600070205080204" pitchFamily="34" charset="-128"/>
              </a:rPr>
              <a:t>Hat diese Ansicht eine Stütze im Gesetz?</a:t>
            </a:r>
          </a:p>
          <a:p>
            <a:pPr marL="1085850" lvl="1" indent="-342900" algn="l">
              <a:spcBef>
                <a:spcPts val="475"/>
              </a:spcBef>
              <a:buFontTx/>
              <a:buChar char="-"/>
            </a:pPr>
            <a:r>
              <a:rPr lang="de-DE" sz="2000" i="0" dirty="0" smtClean="0">
                <a:latin typeface="Arial" panose="020B0604020202020204" pitchFamily="34" charset="0"/>
                <a:ea typeface="MS PGothic" panose="020B0600070205080204" pitchFamily="34" charset="-128"/>
              </a:rPr>
              <a:t>Luthe sieht zudem die ICF als ungeeignet an, die gesellschaftliche Relevanz einer Beeinträchtigung zu erfassen (81).</a:t>
            </a:r>
          </a:p>
          <a:p>
            <a:pPr marL="1085850" lvl="1" indent="-342900" algn="l">
              <a:spcBef>
                <a:spcPts val="475"/>
              </a:spcBef>
              <a:buFontTx/>
              <a:buChar char="-"/>
            </a:pPr>
            <a:r>
              <a:rPr lang="de-DE" sz="2000" i="0" dirty="0" smtClean="0">
                <a:latin typeface="Arial" panose="020B0604020202020204" pitchFamily="34" charset="0"/>
                <a:ea typeface="MS PGothic" panose="020B0600070205080204" pitchFamily="34" charset="-128"/>
              </a:rPr>
              <a:t>Hat diese Ansicht eine fachliche Berechtigung?</a:t>
            </a:r>
          </a:p>
        </p:txBody>
      </p:sp>
    </p:spTree>
    <p:extLst>
      <p:ext uri="{BB962C8B-B14F-4D97-AF65-F5344CB8AC3E}">
        <p14:creationId xmlns:p14="http://schemas.microsoft.com/office/powerpoint/2010/main" val="1214339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dirty="0" smtClean="0"/>
          </a:p>
          <a:p>
            <a:pPr defTabSz="957263" eaLnBrk="1" hangingPunct="1">
              <a:tabLst>
                <a:tab pos="268288" algn="l"/>
              </a:tabLst>
            </a:pPr>
            <a:endParaRPr lang="de-DE" altLang="de-DE" dirty="0" smtClean="0"/>
          </a:p>
        </p:txBody>
      </p:sp>
      <p:sp>
        <p:nvSpPr>
          <p:cNvPr id="13316" name="Text Box 4"/>
          <p:cNvSpPr txBox="1">
            <a:spLocks noChangeArrowheads="1"/>
          </p:cNvSpPr>
          <p:nvPr/>
        </p:nvSpPr>
        <p:spPr bwMode="auto">
          <a:xfrm>
            <a:off x="611188" y="908050"/>
            <a:ext cx="7848600" cy="274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400" b="1" dirty="0" smtClean="0">
                <a:latin typeface="Arial" panose="020B0604020202020204" pitchFamily="34" charset="0"/>
                <a:ea typeface="MS PGothic" panose="020B0600070205080204" pitchFamily="34" charset="-128"/>
              </a:rPr>
              <a:t>Weitere Fragen:</a:t>
            </a:r>
          </a:p>
          <a:p>
            <a:pPr marL="342900" indent="-342900" algn="l" eaLnBrk="1" hangingPunct="1">
              <a:spcBef>
                <a:spcPts val="475"/>
              </a:spcBef>
              <a:buFontTx/>
              <a:buChar char="-"/>
            </a:pPr>
            <a:r>
              <a:rPr lang="de-DE" sz="2400" i="0" dirty="0" smtClean="0"/>
              <a:t>Können die Lebensbereiche der ICF quantitativ gewichtet werden, wie es der Gesetzgeber in seinem Definitionsvorschlag für die „erhebliche Behinderung“ nach § 99 SGB IX ab 1.1.2023 vorschlägt („</a:t>
            </a:r>
            <a:r>
              <a:rPr lang="de-DE" sz="2400" i="0" dirty="0" smtClean="0">
                <a:solidFill>
                  <a:srgbClr val="FF0066"/>
                </a:solidFill>
              </a:rPr>
              <a:t>Fünf aus neun Lebensbereichen beeinträchtigt = erhebliche Beeinträchtigung</a:t>
            </a:r>
            <a:r>
              <a:rPr lang="de-DE" sz="2400" i="0" dirty="0" smtClean="0"/>
              <a:t>“)? </a:t>
            </a:r>
            <a:endParaRPr lang="de-DE" sz="2400" i="0" dirty="0" smtClean="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869555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dirty="0" smtClean="0"/>
          </a:p>
          <a:p>
            <a:pPr defTabSz="957263" eaLnBrk="1" hangingPunct="1">
              <a:tabLst>
                <a:tab pos="268288" algn="l"/>
              </a:tabLst>
            </a:pPr>
            <a:endParaRPr lang="de-DE" altLang="de-DE" dirty="0" smtClean="0"/>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3808" y="966997"/>
            <a:ext cx="4308432" cy="4910275"/>
          </a:xfrm>
          <a:prstGeom prst="rect">
            <a:avLst/>
          </a:prstGeom>
        </p:spPr>
      </p:pic>
    </p:spTree>
    <p:extLst>
      <p:ext uri="{BB962C8B-B14F-4D97-AF65-F5344CB8AC3E}">
        <p14:creationId xmlns:p14="http://schemas.microsoft.com/office/powerpoint/2010/main" val="250445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628801"/>
            <a:ext cx="8208912" cy="4680560"/>
          </a:xfrm>
        </p:spPr>
        <p:txBody>
          <a:bodyPr>
            <a:normAutofit/>
          </a:bodyPr>
          <a:lstStyle/>
          <a:p>
            <a:pPr marL="45720" indent="0">
              <a:lnSpc>
                <a:spcPct val="150000"/>
              </a:lnSpc>
            </a:pPr>
            <a:r>
              <a:rPr lang="de-DE" sz="2200" b="1" dirty="0">
                <a:solidFill>
                  <a:schemeClr val="tx2"/>
                </a:solidFill>
              </a:rPr>
              <a:t>§ 2 Abs. 1 SGB </a:t>
            </a:r>
            <a:r>
              <a:rPr lang="de-DE" sz="2200" b="1" dirty="0" smtClean="0">
                <a:solidFill>
                  <a:schemeClr val="tx2"/>
                </a:solidFill>
              </a:rPr>
              <a:t>IX (bis 31.12.2017)</a:t>
            </a:r>
            <a:endParaRPr lang="de-DE" sz="2200" b="1" dirty="0">
              <a:solidFill>
                <a:schemeClr val="tx2"/>
              </a:solidFill>
            </a:endParaRPr>
          </a:p>
          <a:p>
            <a:pPr marL="45720" indent="0" algn="just">
              <a:lnSpc>
                <a:spcPct val="150000"/>
              </a:lnSpc>
            </a:pPr>
            <a:r>
              <a:rPr lang="de-DE" sz="2200" dirty="0">
                <a:solidFill>
                  <a:schemeClr val="tx2"/>
                </a:solidFill>
              </a:rPr>
              <a:t>„(1) Menschen sind behindert, wenn ihre </a:t>
            </a:r>
            <a:r>
              <a:rPr lang="de-DE" sz="2200" b="1" dirty="0">
                <a:solidFill>
                  <a:schemeClr val="tx2"/>
                </a:solidFill>
              </a:rPr>
              <a:t>körperliche Funktion</a:t>
            </a:r>
            <a:r>
              <a:rPr lang="de-DE" sz="2200" dirty="0">
                <a:solidFill>
                  <a:schemeClr val="tx2"/>
                </a:solidFill>
              </a:rPr>
              <a:t>, </a:t>
            </a:r>
            <a:r>
              <a:rPr lang="de-DE" sz="2200" b="1" dirty="0">
                <a:solidFill>
                  <a:schemeClr val="tx2"/>
                </a:solidFill>
              </a:rPr>
              <a:t>geistige Fähigkeit </a:t>
            </a:r>
            <a:r>
              <a:rPr lang="de-DE" sz="2200" dirty="0">
                <a:solidFill>
                  <a:schemeClr val="tx2"/>
                </a:solidFill>
              </a:rPr>
              <a:t>oder </a:t>
            </a:r>
            <a:r>
              <a:rPr lang="de-DE" sz="2200" b="1" dirty="0">
                <a:solidFill>
                  <a:schemeClr val="tx2"/>
                </a:solidFill>
              </a:rPr>
              <a:t>seelische Gesundheit </a:t>
            </a:r>
            <a:r>
              <a:rPr lang="de-DE" sz="2200" dirty="0">
                <a:solidFill>
                  <a:schemeClr val="tx2"/>
                </a:solidFill>
              </a:rPr>
              <a:t>mit </a:t>
            </a:r>
            <a:r>
              <a:rPr lang="de-DE" sz="2200" b="1" dirty="0">
                <a:solidFill>
                  <a:schemeClr val="tx2"/>
                </a:solidFill>
              </a:rPr>
              <a:t>hoher Wahrscheinlichkeit länger als sechs Monate </a:t>
            </a:r>
            <a:r>
              <a:rPr lang="de-DE" sz="2200" dirty="0">
                <a:solidFill>
                  <a:schemeClr val="tx2"/>
                </a:solidFill>
              </a:rPr>
              <a:t>von dem für das </a:t>
            </a:r>
            <a:r>
              <a:rPr lang="de-DE" sz="2200" b="1" dirty="0">
                <a:solidFill>
                  <a:schemeClr val="tx2"/>
                </a:solidFill>
              </a:rPr>
              <a:t>Lebensalter typischen Zustand </a:t>
            </a:r>
            <a:r>
              <a:rPr lang="de-DE" sz="2200" dirty="0">
                <a:solidFill>
                  <a:schemeClr val="tx2"/>
                </a:solidFill>
              </a:rPr>
              <a:t>abweichen und daher ihre </a:t>
            </a:r>
            <a:r>
              <a:rPr lang="de-DE" sz="2200" b="1" dirty="0">
                <a:solidFill>
                  <a:schemeClr val="tx2"/>
                </a:solidFill>
              </a:rPr>
              <a:t>Teilhabe am Leben in der Gesellschaft beeinträchtigt </a:t>
            </a:r>
            <a:r>
              <a:rPr lang="de-DE" sz="2200" dirty="0">
                <a:solidFill>
                  <a:schemeClr val="tx2"/>
                </a:solidFill>
              </a:rPr>
              <a:t>ist.“</a:t>
            </a:r>
          </a:p>
          <a:p>
            <a:pPr marL="45720" indent="0">
              <a:lnSpc>
                <a:spcPct val="150000"/>
              </a:lnSpc>
            </a:pPr>
            <a:endParaRPr lang="de-DE" sz="2200" dirty="0">
              <a:solidFill>
                <a:schemeClr val="tx2"/>
              </a:solidFill>
            </a:endParaRPr>
          </a:p>
        </p:txBody>
      </p:sp>
      <p:sp>
        <p:nvSpPr>
          <p:cNvPr id="5" name="Titel 4"/>
          <p:cNvSpPr>
            <a:spLocks noGrp="1"/>
          </p:cNvSpPr>
          <p:nvPr>
            <p:ph type="title"/>
          </p:nvPr>
        </p:nvSpPr>
        <p:spPr/>
        <p:txBody>
          <a:bodyPr/>
          <a:lstStyle/>
          <a:p>
            <a:endParaRPr lang="de-DE" dirty="0"/>
          </a:p>
        </p:txBody>
      </p:sp>
      <p:sp>
        <p:nvSpPr>
          <p:cNvPr id="6" name="Textfeld 5"/>
          <p:cNvSpPr txBox="1"/>
          <p:nvPr/>
        </p:nvSpPr>
        <p:spPr>
          <a:xfrm>
            <a:off x="539552" y="854046"/>
            <a:ext cx="7272808" cy="461665"/>
          </a:xfrm>
          <a:prstGeom prst="rect">
            <a:avLst/>
          </a:prstGeom>
          <a:noFill/>
        </p:spPr>
        <p:txBody>
          <a:bodyPr wrap="square" rtlCol="0">
            <a:spAutoFit/>
          </a:bodyPr>
          <a:lstStyle/>
          <a:p>
            <a:pPr algn="l"/>
            <a:r>
              <a:rPr lang="de-DE" sz="2400" b="1" i="0" dirty="0" smtClean="0">
                <a:solidFill>
                  <a:srgbClr val="C5005A"/>
                </a:solidFill>
                <a:latin typeface="Arial" panose="020B0604020202020204" pitchFamily="34" charset="0"/>
                <a:cs typeface="Arial" panose="020B0604020202020204" pitchFamily="34" charset="0"/>
              </a:rPr>
              <a:t>Behinderungsbegriff </a:t>
            </a:r>
            <a:r>
              <a:rPr lang="de-DE" sz="2400" b="1" i="0" dirty="0">
                <a:solidFill>
                  <a:srgbClr val="C5005A"/>
                </a:solidFill>
                <a:latin typeface="Arial" panose="020B0604020202020204" pitchFamily="34" charset="0"/>
                <a:cs typeface="Arial" panose="020B0604020202020204" pitchFamily="34" charset="0"/>
              </a:rPr>
              <a:t>– bisher</a:t>
            </a:r>
          </a:p>
        </p:txBody>
      </p:sp>
    </p:spTree>
    <p:extLst>
      <p:ext uri="{BB962C8B-B14F-4D97-AF65-F5344CB8AC3E}">
        <p14:creationId xmlns:p14="http://schemas.microsoft.com/office/powerpoint/2010/main" val="3423838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628801"/>
            <a:ext cx="8208912" cy="4680560"/>
          </a:xfrm>
        </p:spPr>
        <p:txBody>
          <a:bodyPr>
            <a:normAutofit fontScale="85000" lnSpcReduction="10000"/>
          </a:bodyPr>
          <a:lstStyle/>
          <a:p>
            <a:pPr marL="45720" indent="0">
              <a:lnSpc>
                <a:spcPct val="150000"/>
              </a:lnSpc>
            </a:pPr>
            <a:r>
              <a:rPr lang="de-DE" sz="2400" b="1" dirty="0">
                <a:solidFill>
                  <a:schemeClr val="tx2"/>
                </a:solidFill>
              </a:rPr>
              <a:t>§ 2 Abs. 1 SGB IX (ab 01.01.2018)</a:t>
            </a:r>
          </a:p>
          <a:p>
            <a:pPr marL="45720" indent="0" algn="just">
              <a:lnSpc>
                <a:spcPct val="150000"/>
              </a:lnSpc>
            </a:pPr>
            <a:r>
              <a:rPr lang="de-DE" sz="2400" dirty="0">
                <a:solidFill>
                  <a:schemeClr val="tx2"/>
                </a:solidFill>
              </a:rPr>
              <a:t>„(1) Menschen mit Behinderungen sind Menschen, die </a:t>
            </a:r>
            <a:r>
              <a:rPr lang="de-DE" sz="2400" b="1" dirty="0">
                <a:solidFill>
                  <a:schemeClr val="tx2"/>
                </a:solidFill>
              </a:rPr>
              <a:t>körperliche</a:t>
            </a:r>
            <a:r>
              <a:rPr lang="de-DE" sz="2400" dirty="0">
                <a:solidFill>
                  <a:schemeClr val="tx2"/>
                </a:solidFill>
              </a:rPr>
              <a:t>, </a:t>
            </a:r>
            <a:r>
              <a:rPr lang="de-DE" sz="2400" b="1" dirty="0">
                <a:solidFill>
                  <a:schemeClr val="tx2"/>
                </a:solidFill>
              </a:rPr>
              <a:t>seelische</a:t>
            </a:r>
            <a:r>
              <a:rPr lang="de-DE" sz="2400" dirty="0">
                <a:solidFill>
                  <a:schemeClr val="tx2"/>
                </a:solidFill>
              </a:rPr>
              <a:t>, </a:t>
            </a:r>
            <a:r>
              <a:rPr lang="de-DE" sz="2400" b="1" dirty="0">
                <a:solidFill>
                  <a:schemeClr val="tx2"/>
                </a:solidFill>
              </a:rPr>
              <a:t>geistige </a:t>
            </a:r>
            <a:r>
              <a:rPr lang="de-DE" sz="2400" dirty="0">
                <a:solidFill>
                  <a:schemeClr val="tx2"/>
                </a:solidFill>
              </a:rPr>
              <a:t>oder </a:t>
            </a:r>
            <a:r>
              <a:rPr lang="de-DE" sz="2400" b="1" dirty="0">
                <a:solidFill>
                  <a:schemeClr val="tx2"/>
                </a:solidFill>
              </a:rPr>
              <a:t>Sinnesbeeinträchtigungen</a:t>
            </a:r>
            <a:r>
              <a:rPr lang="de-DE" sz="2400" dirty="0">
                <a:solidFill>
                  <a:schemeClr val="tx2"/>
                </a:solidFill>
              </a:rPr>
              <a:t> haben, die sie in </a:t>
            </a:r>
            <a:r>
              <a:rPr lang="de-DE" sz="2400" b="1" dirty="0">
                <a:solidFill>
                  <a:schemeClr val="tx2"/>
                </a:solidFill>
              </a:rPr>
              <a:t>Wechselwirkung mit einstellungs- und umweltbedingten Barrieren an der gleichberechtigten Teilhabe an der Gesellschaft mit hoher Wahrscheinlichkeit länger als sechs Monate hindern</a:t>
            </a:r>
            <a:r>
              <a:rPr lang="de-DE" sz="2400" dirty="0">
                <a:solidFill>
                  <a:schemeClr val="tx2"/>
                </a:solidFill>
              </a:rPr>
              <a:t> </a:t>
            </a:r>
            <a:r>
              <a:rPr lang="de-DE" sz="2400" b="1" dirty="0">
                <a:solidFill>
                  <a:schemeClr val="tx2"/>
                </a:solidFill>
              </a:rPr>
              <a:t>können</a:t>
            </a:r>
            <a:r>
              <a:rPr lang="de-DE" sz="2400" dirty="0">
                <a:solidFill>
                  <a:schemeClr val="tx2"/>
                </a:solidFill>
              </a:rPr>
              <a:t>. Eine Beeinträchtigung nach Satz 1 liegt vor, wenn der </a:t>
            </a:r>
            <a:r>
              <a:rPr lang="de-DE" sz="2400" b="1" dirty="0">
                <a:solidFill>
                  <a:schemeClr val="tx2"/>
                </a:solidFill>
              </a:rPr>
              <a:t>Körper- und Gesundheitszustand von dem für das Lebensalter typischen Zustand abweicht</a:t>
            </a:r>
            <a:r>
              <a:rPr lang="de-DE" sz="2400" dirty="0">
                <a:solidFill>
                  <a:schemeClr val="tx2"/>
                </a:solidFill>
              </a:rPr>
              <a:t>. Menschen sind von Behinderung bedroht, wenn eine Beeinträchtigung nach Satz 1 zu erwarten ist.“</a:t>
            </a:r>
          </a:p>
          <a:p>
            <a:pPr marL="45720" indent="0">
              <a:lnSpc>
                <a:spcPct val="150000"/>
              </a:lnSpc>
            </a:pPr>
            <a:endParaRPr lang="de-DE" sz="2200" dirty="0">
              <a:solidFill>
                <a:schemeClr val="tx2"/>
              </a:solidFill>
            </a:endParaRPr>
          </a:p>
        </p:txBody>
      </p:sp>
      <p:sp>
        <p:nvSpPr>
          <p:cNvPr id="5" name="Titel 4"/>
          <p:cNvSpPr>
            <a:spLocks noGrp="1"/>
          </p:cNvSpPr>
          <p:nvPr>
            <p:ph type="title"/>
          </p:nvPr>
        </p:nvSpPr>
        <p:spPr/>
        <p:txBody>
          <a:bodyPr/>
          <a:lstStyle/>
          <a:p>
            <a:endParaRPr lang="de-DE" dirty="0"/>
          </a:p>
        </p:txBody>
      </p:sp>
      <p:sp>
        <p:nvSpPr>
          <p:cNvPr id="6" name="Textfeld 5"/>
          <p:cNvSpPr txBox="1"/>
          <p:nvPr/>
        </p:nvSpPr>
        <p:spPr>
          <a:xfrm>
            <a:off x="539552" y="854046"/>
            <a:ext cx="7272808" cy="461665"/>
          </a:xfrm>
          <a:prstGeom prst="rect">
            <a:avLst/>
          </a:prstGeom>
          <a:noFill/>
        </p:spPr>
        <p:txBody>
          <a:bodyPr wrap="square" rtlCol="0">
            <a:spAutoFit/>
          </a:bodyPr>
          <a:lstStyle/>
          <a:p>
            <a:pPr algn="l"/>
            <a:r>
              <a:rPr lang="de-DE" sz="2400" b="1" i="0" dirty="0" smtClean="0">
                <a:solidFill>
                  <a:srgbClr val="C5005A"/>
                </a:solidFill>
                <a:latin typeface="Arial" panose="020B0604020202020204" pitchFamily="34" charset="0"/>
                <a:cs typeface="Arial" panose="020B0604020202020204" pitchFamily="34" charset="0"/>
              </a:rPr>
              <a:t>Behinderungsbegriff </a:t>
            </a:r>
            <a:r>
              <a:rPr lang="de-DE" sz="2400" b="1" i="0" dirty="0">
                <a:solidFill>
                  <a:srgbClr val="C5005A"/>
                </a:solidFill>
                <a:latin typeface="Arial" panose="020B0604020202020204" pitchFamily="34" charset="0"/>
                <a:cs typeface="Arial" panose="020B0604020202020204" pitchFamily="34" charset="0"/>
              </a:rPr>
              <a:t>– </a:t>
            </a:r>
            <a:r>
              <a:rPr lang="de-DE" sz="2400" b="1" i="0" dirty="0" smtClean="0">
                <a:solidFill>
                  <a:srgbClr val="C5005A"/>
                </a:solidFill>
                <a:latin typeface="Arial" panose="020B0604020202020204" pitchFamily="34" charset="0"/>
                <a:cs typeface="Arial" panose="020B0604020202020204" pitchFamily="34" charset="0"/>
              </a:rPr>
              <a:t>jetzt</a:t>
            </a:r>
            <a:endParaRPr lang="de-DE" sz="2400" b="1" i="0" dirty="0">
              <a:solidFill>
                <a:srgbClr val="C5005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979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628801"/>
            <a:ext cx="8208912" cy="4680560"/>
          </a:xfrm>
        </p:spPr>
        <p:txBody>
          <a:bodyPr>
            <a:normAutofit/>
          </a:bodyPr>
          <a:lstStyle/>
          <a:p>
            <a:pPr marL="45720" indent="0">
              <a:lnSpc>
                <a:spcPct val="150000"/>
              </a:lnSpc>
            </a:pPr>
            <a:r>
              <a:rPr lang="de-DE" sz="2200" b="1" dirty="0">
                <a:solidFill>
                  <a:schemeClr val="tx2"/>
                </a:solidFill>
              </a:rPr>
              <a:t>Art. 1 UN-BRK</a:t>
            </a:r>
          </a:p>
          <a:p>
            <a:pPr marL="45720" indent="0" algn="just">
              <a:lnSpc>
                <a:spcPct val="150000"/>
              </a:lnSpc>
            </a:pPr>
            <a:r>
              <a:rPr lang="de-DE" sz="2200" dirty="0">
                <a:solidFill>
                  <a:schemeClr val="tx2"/>
                </a:solidFill>
              </a:rPr>
              <a:t>„(…) Zu den Menschen mit Behinderungen zählen Menschen, die </a:t>
            </a:r>
            <a:r>
              <a:rPr lang="de-DE" sz="2200" b="1" dirty="0">
                <a:solidFill>
                  <a:schemeClr val="tx2"/>
                </a:solidFill>
              </a:rPr>
              <a:t>langfristige körperliche</a:t>
            </a:r>
            <a:r>
              <a:rPr lang="de-DE" sz="2200" dirty="0">
                <a:solidFill>
                  <a:schemeClr val="tx2"/>
                </a:solidFill>
              </a:rPr>
              <a:t>, </a:t>
            </a:r>
            <a:r>
              <a:rPr lang="de-DE" sz="2200" b="1" dirty="0">
                <a:solidFill>
                  <a:schemeClr val="tx2"/>
                </a:solidFill>
              </a:rPr>
              <a:t>seelische</a:t>
            </a:r>
            <a:r>
              <a:rPr lang="de-DE" sz="2200" dirty="0">
                <a:solidFill>
                  <a:schemeClr val="tx2"/>
                </a:solidFill>
              </a:rPr>
              <a:t>, </a:t>
            </a:r>
            <a:r>
              <a:rPr lang="de-DE" sz="2200" b="1" dirty="0">
                <a:solidFill>
                  <a:schemeClr val="tx2"/>
                </a:solidFill>
              </a:rPr>
              <a:t>geistige oder Sinnes-beeinträchtigungen</a:t>
            </a:r>
            <a:r>
              <a:rPr lang="de-DE" sz="2200" dirty="0">
                <a:solidFill>
                  <a:schemeClr val="tx2"/>
                </a:solidFill>
              </a:rPr>
              <a:t> haben, welche sie in </a:t>
            </a:r>
            <a:r>
              <a:rPr lang="de-DE" sz="2200" b="1" dirty="0">
                <a:solidFill>
                  <a:schemeClr val="tx2"/>
                </a:solidFill>
              </a:rPr>
              <a:t>Wechselwirkung mit verschiedenen Barrieren </a:t>
            </a:r>
            <a:r>
              <a:rPr lang="de-DE" sz="2200" dirty="0">
                <a:solidFill>
                  <a:schemeClr val="tx2"/>
                </a:solidFill>
              </a:rPr>
              <a:t>an der </a:t>
            </a:r>
            <a:r>
              <a:rPr lang="de-DE" sz="2200" b="1" dirty="0">
                <a:solidFill>
                  <a:schemeClr val="tx2"/>
                </a:solidFill>
              </a:rPr>
              <a:t>vollen</a:t>
            </a:r>
            <a:r>
              <a:rPr lang="de-DE" sz="2200" dirty="0">
                <a:solidFill>
                  <a:schemeClr val="tx2"/>
                </a:solidFill>
              </a:rPr>
              <a:t>, </a:t>
            </a:r>
            <a:r>
              <a:rPr lang="de-DE" sz="2200" b="1" dirty="0">
                <a:solidFill>
                  <a:schemeClr val="tx2"/>
                </a:solidFill>
              </a:rPr>
              <a:t>wirksamen und gleichberechtigten Teilhabe an der Gesellschaft hindern können</a:t>
            </a:r>
            <a:r>
              <a:rPr lang="de-DE" sz="2200" dirty="0">
                <a:solidFill>
                  <a:schemeClr val="tx2"/>
                </a:solidFill>
              </a:rPr>
              <a:t>.“</a:t>
            </a:r>
          </a:p>
          <a:p>
            <a:pPr marL="45720" indent="0">
              <a:lnSpc>
                <a:spcPct val="150000"/>
              </a:lnSpc>
            </a:pPr>
            <a:endParaRPr lang="de-DE" sz="2200" dirty="0">
              <a:solidFill>
                <a:schemeClr val="tx2"/>
              </a:solidFill>
            </a:endParaRPr>
          </a:p>
        </p:txBody>
      </p:sp>
      <p:sp>
        <p:nvSpPr>
          <p:cNvPr id="5" name="Titel 4"/>
          <p:cNvSpPr>
            <a:spLocks noGrp="1"/>
          </p:cNvSpPr>
          <p:nvPr>
            <p:ph type="title"/>
          </p:nvPr>
        </p:nvSpPr>
        <p:spPr/>
        <p:txBody>
          <a:bodyPr/>
          <a:lstStyle/>
          <a:p>
            <a:endParaRPr lang="de-DE" dirty="0"/>
          </a:p>
        </p:txBody>
      </p:sp>
      <p:sp>
        <p:nvSpPr>
          <p:cNvPr id="6" name="Textfeld 5"/>
          <p:cNvSpPr txBox="1"/>
          <p:nvPr/>
        </p:nvSpPr>
        <p:spPr>
          <a:xfrm>
            <a:off x="539552" y="854046"/>
            <a:ext cx="7272808" cy="461665"/>
          </a:xfrm>
          <a:prstGeom prst="rect">
            <a:avLst/>
          </a:prstGeom>
          <a:noFill/>
        </p:spPr>
        <p:txBody>
          <a:bodyPr wrap="square" rtlCol="0">
            <a:spAutoFit/>
          </a:bodyPr>
          <a:lstStyle/>
          <a:p>
            <a:pPr algn="l"/>
            <a:r>
              <a:rPr lang="de-DE" sz="2400" b="1" i="0" dirty="0" smtClean="0">
                <a:solidFill>
                  <a:srgbClr val="C5005A"/>
                </a:solidFill>
                <a:latin typeface="Arial" panose="020B0604020202020204" pitchFamily="34" charset="0"/>
                <a:cs typeface="Arial" panose="020B0604020202020204" pitchFamily="34" charset="0"/>
              </a:rPr>
              <a:t>Behinderungsbegriff </a:t>
            </a:r>
            <a:r>
              <a:rPr lang="de-DE" sz="2400" b="1" i="0" dirty="0">
                <a:solidFill>
                  <a:srgbClr val="C5005A"/>
                </a:solidFill>
                <a:latin typeface="Arial" panose="020B0604020202020204" pitchFamily="34" charset="0"/>
                <a:cs typeface="Arial" panose="020B0604020202020204" pitchFamily="34" charset="0"/>
              </a:rPr>
              <a:t>der UN-BRK</a:t>
            </a:r>
          </a:p>
        </p:txBody>
      </p:sp>
    </p:spTree>
    <p:extLst>
      <p:ext uri="{BB962C8B-B14F-4D97-AF65-F5344CB8AC3E}">
        <p14:creationId xmlns:p14="http://schemas.microsoft.com/office/powerpoint/2010/main" val="1851458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4294967295"/>
          </p:nvPr>
        </p:nvSpPr>
        <p:spPr>
          <a:xfrm>
            <a:off x="468313" y="1628775"/>
            <a:ext cx="8229600" cy="4525963"/>
          </a:xfrm>
        </p:spPr>
        <p:txBody>
          <a:bodyPr/>
          <a:lstStyle/>
          <a:p>
            <a:pPr defTabSz="957263">
              <a:tabLst>
                <a:tab pos="268288" algn="l"/>
              </a:tabLst>
            </a:pPr>
            <a:endParaRPr lang="de-DE" altLang="de-DE" smtClean="0"/>
          </a:p>
          <a:p>
            <a:pPr defTabSz="957263">
              <a:tabLst>
                <a:tab pos="268288" algn="l"/>
              </a:tabLst>
            </a:pPr>
            <a:endParaRPr lang="de-DE" altLang="de-DE" smtClean="0"/>
          </a:p>
        </p:txBody>
      </p:sp>
      <p:sp>
        <p:nvSpPr>
          <p:cNvPr id="7172" name="Text Box 4"/>
          <p:cNvSpPr txBox="1">
            <a:spLocks noChangeArrowheads="1"/>
          </p:cNvSpPr>
          <p:nvPr/>
        </p:nvSpPr>
        <p:spPr bwMode="auto">
          <a:xfrm>
            <a:off x="611188" y="908050"/>
            <a:ext cx="78486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a:spcBef>
                <a:spcPts val="475"/>
              </a:spcBef>
              <a:buFontTx/>
              <a:buNone/>
            </a:pPr>
            <a:r>
              <a:rPr lang="de-DE" altLang="de-DE" sz="2400" b="1" dirty="0">
                <a:latin typeface="Arial" panose="020B0604020202020204" pitchFamily="34" charset="0"/>
                <a:ea typeface="MS PGothic" panose="020B0600070205080204" pitchFamily="34" charset="-128"/>
              </a:rPr>
              <a:t>Behinderungsbegriff der BRK</a:t>
            </a:r>
          </a:p>
          <a:p>
            <a:pPr algn="l">
              <a:spcBef>
                <a:spcPct val="0"/>
              </a:spcBef>
              <a:buFontTx/>
              <a:buNone/>
            </a:pPr>
            <a:r>
              <a:rPr lang="de-DE" altLang="de-DE" sz="2400" dirty="0">
                <a:latin typeface="Arial" panose="020B0604020202020204" pitchFamily="34" charset="0"/>
                <a:ea typeface="MS PGothic" panose="020B0600070205080204" pitchFamily="34" charset="-128"/>
              </a:rPr>
              <a:t>„S a t z 2 erläutert den Begriff „Menschen mit Behinderungen“. Dieser bezieht sich auf Menschen, die langfristige körperliche, seelische, geistige oder Sinnesbeeinträchtigungen haben, welche sie in Wechselwirkung mit verschiedenen Barrieren an der vollen, wirksamen und gleichberechtigten Teilhabe an der Gesellschaft hindern können. </a:t>
            </a:r>
            <a:r>
              <a:rPr lang="de-DE" altLang="de-DE" sz="2400" dirty="0">
                <a:solidFill>
                  <a:srgbClr val="FF0000"/>
                </a:solidFill>
                <a:latin typeface="Arial" panose="020B0604020202020204" pitchFamily="34" charset="0"/>
                <a:ea typeface="MS PGothic" panose="020B0600070205080204" pitchFamily="34" charset="-128"/>
              </a:rPr>
              <a:t>Damit umschreibt Satz 2 die Personengruppe, die in den Schutz des Übereinkommens fällt</a:t>
            </a:r>
            <a:r>
              <a:rPr lang="de-DE" altLang="de-DE" sz="2400" dirty="0">
                <a:latin typeface="Arial" panose="020B0604020202020204" pitchFamily="34" charset="0"/>
                <a:ea typeface="MS PGothic" panose="020B0600070205080204" pitchFamily="34" charset="-128"/>
              </a:rPr>
              <a:t>.“</a:t>
            </a:r>
          </a:p>
          <a:p>
            <a:pPr algn="l">
              <a:spcBef>
                <a:spcPct val="0"/>
              </a:spcBef>
              <a:buFontTx/>
              <a:buNone/>
            </a:pPr>
            <a:endParaRPr lang="de-DE" altLang="de-DE" sz="2400" dirty="0">
              <a:latin typeface="Arial" panose="020B0604020202020204" pitchFamily="34" charset="0"/>
              <a:ea typeface="MS PGothic" panose="020B0600070205080204" pitchFamily="34" charset="-128"/>
            </a:endParaRPr>
          </a:p>
          <a:p>
            <a:pPr algn="l">
              <a:spcBef>
                <a:spcPct val="0"/>
              </a:spcBef>
              <a:buFontTx/>
              <a:buNone/>
            </a:pPr>
            <a:r>
              <a:rPr lang="de-DE" altLang="de-DE" sz="2400" dirty="0">
                <a:latin typeface="Arial" panose="020B0604020202020204" pitchFamily="34" charset="0"/>
                <a:ea typeface="MS PGothic" panose="020B0600070205080204" pitchFamily="34" charset="-128"/>
              </a:rPr>
              <a:t>(BT-Drucks. 16/10808, 47; Denkschrift der Bundesregierung zur Behindertenrechtskonvention)</a:t>
            </a:r>
          </a:p>
        </p:txBody>
      </p:sp>
    </p:spTree>
    <p:extLst>
      <p:ext uri="{BB962C8B-B14F-4D97-AF65-F5344CB8AC3E}">
        <p14:creationId xmlns:p14="http://schemas.microsoft.com/office/powerpoint/2010/main" val="1505672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4294967295"/>
          </p:nvPr>
        </p:nvSpPr>
        <p:spPr>
          <a:xfrm>
            <a:off x="468313" y="1628775"/>
            <a:ext cx="8229600" cy="4525963"/>
          </a:xfrm>
        </p:spPr>
        <p:txBody>
          <a:bodyPr/>
          <a:lstStyle/>
          <a:p>
            <a:pPr defTabSz="957263">
              <a:tabLst>
                <a:tab pos="268288" algn="l"/>
              </a:tabLst>
            </a:pPr>
            <a:endParaRPr lang="de-DE" altLang="de-DE" smtClean="0"/>
          </a:p>
          <a:p>
            <a:pPr defTabSz="957263">
              <a:tabLst>
                <a:tab pos="268288" algn="l"/>
              </a:tabLst>
            </a:pPr>
            <a:endParaRPr lang="de-DE" altLang="de-DE" smtClean="0"/>
          </a:p>
        </p:txBody>
      </p:sp>
      <p:sp>
        <p:nvSpPr>
          <p:cNvPr id="9220" name="Text Box 4"/>
          <p:cNvSpPr txBox="1">
            <a:spLocks noChangeArrowheads="1"/>
          </p:cNvSpPr>
          <p:nvPr/>
        </p:nvSpPr>
        <p:spPr bwMode="auto">
          <a:xfrm>
            <a:off x="611188" y="908050"/>
            <a:ext cx="7848600"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a:spcBef>
                <a:spcPts val="475"/>
              </a:spcBef>
              <a:buFontTx/>
              <a:buNone/>
            </a:pPr>
            <a:r>
              <a:rPr lang="de-DE" altLang="de-DE" sz="2800" b="1" dirty="0">
                <a:latin typeface="Arial" panose="020B0604020202020204" pitchFamily="34" charset="0"/>
                <a:ea typeface="MS PGothic" panose="020B0600070205080204" pitchFamily="34" charset="-128"/>
              </a:rPr>
              <a:t> Behinderungsbegriff der BRK</a:t>
            </a:r>
          </a:p>
          <a:p>
            <a:pPr algn="l">
              <a:spcBef>
                <a:spcPct val="0"/>
              </a:spcBef>
              <a:buFontTx/>
              <a:buNone/>
            </a:pPr>
            <a:r>
              <a:rPr lang="de-DE" altLang="de-DE" sz="2800" dirty="0">
                <a:latin typeface="Arial" panose="020B0604020202020204" pitchFamily="34" charset="0"/>
                <a:ea typeface="MS PGothic" panose="020B0600070205080204" pitchFamily="34" charset="-128"/>
              </a:rPr>
              <a:t>„</a:t>
            </a:r>
            <a:r>
              <a:rPr lang="de-DE" altLang="de-DE" sz="2000" dirty="0">
                <a:latin typeface="Arial" panose="020B0604020202020204" pitchFamily="34" charset="0"/>
                <a:ea typeface="MS PGothic" panose="020B0600070205080204" pitchFamily="34" charset="-128"/>
              </a:rPr>
              <a:t>Bereits in der Präambel Buchstabe e wird auf den Begriff „Behinderung“ Bezug genommen. Dort wird beschrieben, dass sich das Verständnis von Behinderung ständig weiterentwickelt und dass Behinderung aus der </a:t>
            </a:r>
            <a:r>
              <a:rPr lang="de-DE" altLang="de-DE" sz="2000" dirty="0">
                <a:solidFill>
                  <a:srgbClr val="FF0000"/>
                </a:solidFill>
                <a:latin typeface="Arial" panose="020B0604020202020204" pitchFamily="34" charset="0"/>
                <a:ea typeface="MS PGothic" panose="020B0600070205080204" pitchFamily="34" charset="-128"/>
              </a:rPr>
              <a:t>Wechselwirkung zwischen Menschen mit Beeinträchtigungen und einstellungs- und umweltbedingten Barrieren entsteht, die sie an der vollen, wirksamen und gleichberechtigten Teilhabe an der Gesellschaft hindern</a:t>
            </a:r>
            <a:r>
              <a:rPr lang="de-DE" altLang="de-DE" sz="2000" dirty="0">
                <a:latin typeface="Arial" panose="020B0604020202020204" pitchFamily="34" charset="0"/>
                <a:ea typeface="MS PGothic" panose="020B0600070205080204" pitchFamily="34" charset="-128"/>
              </a:rPr>
              <a:t>. Diese Erläuterung verdeutlicht, dass ein Verständnis von „Behinderung“ </a:t>
            </a:r>
            <a:r>
              <a:rPr lang="de-DE" altLang="de-DE" sz="2000" dirty="0">
                <a:solidFill>
                  <a:srgbClr val="FF0000"/>
                </a:solidFill>
                <a:latin typeface="Arial" panose="020B0604020202020204" pitchFamily="34" charset="0"/>
                <a:ea typeface="MS PGothic" panose="020B0600070205080204" pitchFamily="34" charset="-128"/>
              </a:rPr>
              <a:t>nicht als fest definiertes Konzept verstanden wird, sondern von</a:t>
            </a:r>
          </a:p>
          <a:p>
            <a:pPr algn="l">
              <a:spcBef>
                <a:spcPct val="0"/>
              </a:spcBef>
              <a:buFontTx/>
              <a:buNone/>
            </a:pPr>
            <a:r>
              <a:rPr lang="de-DE" altLang="de-DE" sz="2000" dirty="0">
                <a:solidFill>
                  <a:srgbClr val="FF0000"/>
                </a:solidFill>
                <a:latin typeface="Arial" panose="020B0604020202020204" pitchFamily="34" charset="0"/>
                <a:ea typeface="MS PGothic" panose="020B0600070205080204" pitchFamily="34" charset="-128"/>
              </a:rPr>
              <a:t>gesellschaftlichen Entwicklungen abhängig</a:t>
            </a:r>
            <a:r>
              <a:rPr lang="de-DE" altLang="de-DE" sz="2000" dirty="0">
                <a:latin typeface="Arial" panose="020B0604020202020204" pitchFamily="34" charset="0"/>
                <a:ea typeface="MS PGothic" panose="020B0600070205080204" pitchFamily="34" charset="-128"/>
              </a:rPr>
              <a:t> ist. Dafür spricht auch, dass die Erläuterung von „Menschen mit Behinderungen“ nicht als eine technische Definition in Artikel 2 aufgenommen wurde.“</a:t>
            </a:r>
            <a:endParaRPr lang="de-DE" altLang="de-DE" sz="2800" dirty="0">
              <a:latin typeface="Arial" panose="020B0604020202020204" pitchFamily="34" charset="0"/>
              <a:ea typeface="MS PGothic" panose="020B0600070205080204" pitchFamily="34" charset="-128"/>
            </a:endParaRPr>
          </a:p>
          <a:p>
            <a:pPr>
              <a:spcBef>
                <a:spcPct val="0"/>
              </a:spcBef>
              <a:buFontTx/>
              <a:buNone/>
            </a:pPr>
            <a:r>
              <a:rPr lang="de-DE" altLang="de-DE" sz="2400" dirty="0">
                <a:latin typeface="Arial" panose="020B0604020202020204" pitchFamily="34" charset="0"/>
                <a:ea typeface="MS PGothic" panose="020B0600070205080204" pitchFamily="34" charset="-128"/>
              </a:rPr>
              <a:t> </a:t>
            </a:r>
            <a:endParaRPr lang="de-DE" altLang="de-DE" dirty="0">
              <a:latin typeface="Arial" panose="020B0604020202020204" pitchFamily="34" charset="0"/>
              <a:ea typeface="MS PGothic" panose="020B0600070205080204" pitchFamily="34" charset="-128"/>
            </a:endParaRPr>
          </a:p>
          <a:p>
            <a:pPr algn="l">
              <a:spcBef>
                <a:spcPct val="0"/>
              </a:spcBef>
              <a:buFontTx/>
              <a:buNone/>
            </a:pPr>
            <a:r>
              <a:rPr lang="de-DE" altLang="de-DE" sz="2000" dirty="0">
                <a:latin typeface="Arial" panose="020B0604020202020204" pitchFamily="34" charset="0"/>
                <a:ea typeface="MS PGothic" panose="020B0600070205080204" pitchFamily="34" charset="-128"/>
              </a:rPr>
              <a:t>(BT-Drucks. 16/10808, 47; Denkschrift der Bundesregierung zur Behindertenrechtskonvention)</a:t>
            </a:r>
          </a:p>
        </p:txBody>
      </p:sp>
    </p:spTree>
    <p:extLst>
      <p:ext uri="{BB962C8B-B14F-4D97-AF65-F5344CB8AC3E}">
        <p14:creationId xmlns:p14="http://schemas.microsoft.com/office/powerpoint/2010/main" val="3153654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11560" y="1315711"/>
            <a:ext cx="8208912" cy="4680560"/>
          </a:xfrm>
        </p:spPr>
        <p:txBody>
          <a:bodyPr>
            <a:normAutofit fontScale="92500"/>
          </a:bodyPr>
          <a:lstStyle/>
          <a:p>
            <a:r>
              <a:rPr lang="de-DE" sz="2400" dirty="0" smtClean="0"/>
              <a:t>„Dem </a:t>
            </a:r>
            <a:r>
              <a:rPr lang="de-DE" sz="2400" dirty="0">
                <a:solidFill>
                  <a:srgbClr val="FF0066"/>
                </a:solidFill>
              </a:rPr>
              <a:t>neuen gesellschaftlichen Verständnis nach </a:t>
            </a:r>
            <a:r>
              <a:rPr lang="de-DE" sz="2400" dirty="0" smtClean="0">
                <a:solidFill>
                  <a:srgbClr val="FF0066"/>
                </a:solidFill>
              </a:rPr>
              <a:t>einer inklusiven </a:t>
            </a:r>
            <a:r>
              <a:rPr lang="de-DE" sz="2400" dirty="0">
                <a:solidFill>
                  <a:srgbClr val="FF0066"/>
                </a:solidFill>
              </a:rPr>
              <a:t>Gesellschaft </a:t>
            </a:r>
            <a:r>
              <a:rPr lang="de-DE" sz="2400" dirty="0"/>
              <a:t>im Lichte der UN-BRK </a:t>
            </a:r>
            <a:r>
              <a:rPr lang="de-DE" sz="2400" dirty="0" smtClean="0"/>
              <a:t>soll durch </a:t>
            </a:r>
            <a:r>
              <a:rPr lang="de-DE" sz="2400" dirty="0"/>
              <a:t>einen neu gefassten Behinderungsbegriff Rechnung getragen werden</a:t>
            </a:r>
            <a:r>
              <a:rPr lang="de-DE" sz="2400" dirty="0" smtClean="0"/>
              <a:t>.“ (BT-Drs. 18/9522, 191)</a:t>
            </a:r>
          </a:p>
          <a:p>
            <a:endParaRPr lang="de-DE" sz="2400" dirty="0" smtClean="0"/>
          </a:p>
          <a:p>
            <a:r>
              <a:rPr lang="de-DE" sz="2400" dirty="0" smtClean="0"/>
              <a:t>„Mit </a:t>
            </a:r>
            <a:r>
              <a:rPr lang="de-DE" sz="2400" dirty="0"/>
              <a:t>der Neudefinition </a:t>
            </a:r>
            <a:r>
              <a:rPr lang="de-DE" sz="2400" dirty="0" smtClean="0"/>
              <a:t>kommt vielmehr </a:t>
            </a:r>
            <a:r>
              <a:rPr lang="de-DE" sz="2400" dirty="0"/>
              <a:t>zum Ausdruck, dass sich die Behinderung erst durch gestörte oder nicht entwickelte Interaktion </a:t>
            </a:r>
            <a:r>
              <a:rPr lang="de-DE" sz="2400" dirty="0" smtClean="0"/>
              <a:t>zwischen dem </a:t>
            </a:r>
            <a:r>
              <a:rPr lang="de-DE" sz="2400" dirty="0"/>
              <a:t>Individuum und seiner materiellen und sozialen Umwelt manifestiert. Die Regelung </a:t>
            </a:r>
            <a:r>
              <a:rPr lang="de-DE" sz="2400" dirty="0" smtClean="0"/>
              <a:t>(…) gründet sich </a:t>
            </a:r>
            <a:r>
              <a:rPr lang="de-DE" sz="2400" dirty="0"/>
              <a:t>in ihrem Verständnis wesentlich auf das </a:t>
            </a:r>
            <a:r>
              <a:rPr lang="de-DE" sz="2400" dirty="0">
                <a:solidFill>
                  <a:srgbClr val="FF0066"/>
                </a:solidFill>
              </a:rPr>
              <a:t>bio-psychosoziale Modell der Weltgesundheitsorganisation </a:t>
            </a:r>
            <a:r>
              <a:rPr lang="de-DE" sz="2400" dirty="0"/>
              <a:t>(</a:t>
            </a:r>
            <a:r>
              <a:rPr lang="de-DE" sz="2400" dirty="0" smtClean="0"/>
              <a:t>englisch World </a:t>
            </a:r>
            <a:r>
              <a:rPr lang="de-DE" sz="2400" dirty="0"/>
              <a:t>Health </a:t>
            </a:r>
            <a:r>
              <a:rPr lang="de-DE" sz="2400" dirty="0" err="1"/>
              <a:t>Organization</a:t>
            </a:r>
            <a:r>
              <a:rPr lang="de-DE" sz="2400" dirty="0"/>
              <a:t>, WHO) das der Internationalen Klassifikation der Funktionsfähigkeit, </a:t>
            </a:r>
            <a:r>
              <a:rPr lang="de-DE" sz="2400" dirty="0" smtClean="0"/>
              <a:t>Behinderung und </a:t>
            </a:r>
            <a:r>
              <a:rPr lang="de-DE" sz="2400" dirty="0"/>
              <a:t>Gesundheit (ICF) </a:t>
            </a:r>
            <a:r>
              <a:rPr lang="de-DE" sz="2400" dirty="0" smtClean="0"/>
              <a:t>zugrundliegt. Der </a:t>
            </a:r>
            <a:r>
              <a:rPr lang="de-DE" sz="2400" dirty="0"/>
              <a:t>Behinderungsbegriff hat eine </a:t>
            </a:r>
            <a:r>
              <a:rPr lang="de-DE" sz="2400" dirty="0">
                <a:solidFill>
                  <a:srgbClr val="FF0066"/>
                </a:solidFill>
              </a:rPr>
              <a:t>klärende und maßstabsbildende Funktion für die Rehabilitationsträger</a:t>
            </a:r>
            <a:r>
              <a:rPr lang="de-DE" sz="2400" dirty="0" smtClean="0"/>
              <a:t>.“ (BT-Drs. 18/9522, 192)</a:t>
            </a:r>
            <a:endParaRPr lang="de-DE" sz="2200" dirty="0">
              <a:solidFill>
                <a:schemeClr val="tx2"/>
              </a:solidFill>
            </a:endParaRPr>
          </a:p>
        </p:txBody>
      </p:sp>
      <p:sp>
        <p:nvSpPr>
          <p:cNvPr id="5" name="Titel 4"/>
          <p:cNvSpPr>
            <a:spLocks noGrp="1"/>
          </p:cNvSpPr>
          <p:nvPr>
            <p:ph type="title"/>
          </p:nvPr>
        </p:nvSpPr>
        <p:spPr/>
        <p:txBody>
          <a:bodyPr/>
          <a:lstStyle/>
          <a:p>
            <a:endParaRPr lang="de-DE" dirty="0"/>
          </a:p>
        </p:txBody>
      </p:sp>
      <p:sp>
        <p:nvSpPr>
          <p:cNvPr id="6" name="Textfeld 5"/>
          <p:cNvSpPr txBox="1"/>
          <p:nvPr/>
        </p:nvSpPr>
        <p:spPr>
          <a:xfrm>
            <a:off x="539552" y="854046"/>
            <a:ext cx="7272808" cy="461665"/>
          </a:xfrm>
          <a:prstGeom prst="rect">
            <a:avLst/>
          </a:prstGeom>
          <a:noFill/>
        </p:spPr>
        <p:txBody>
          <a:bodyPr wrap="square" rtlCol="0">
            <a:spAutoFit/>
          </a:bodyPr>
          <a:lstStyle/>
          <a:p>
            <a:pPr algn="l"/>
            <a:r>
              <a:rPr lang="de-DE" sz="2400" b="1" i="0" dirty="0" smtClean="0">
                <a:solidFill>
                  <a:srgbClr val="C5005A"/>
                </a:solidFill>
                <a:latin typeface="Arial" panose="020B0604020202020204" pitchFamily="34" charset="0"/>
                <a:cs typeface="Arial" panose="020B0604020202020204" pitchFamily="34" charset="0"/>
              </a:rPr>
              <a:t>Gesetzesbegründung</a:t>
            </a:r>
            <a:endParaRPr lang="de-DE" sz="2400" b="1" i="0" dirty="0">
              <a:solidFill>
                <a:srgbClr val="C5005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8820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11560" y="1315711"/>
            <a:ext cx="8208912" cy="4680560"/>
          </a:xfrm>
        </p:spPr>
        <p:txBody>
          <a:bodyPr>
            <a:normAutofit/>
          </a:bodyPr>
          <a:lstStyle/>
          <a:p>
            <a:r>
              <a:rPr lang="de-DE" sz="2800" dirty="0" smtClean="0"/>
              <a:t>„</a:t>
            </a:r>
            <a:r>
              <a:rPr lang="de-DE" sz="2400" dirty="0"/>
              <a:t>Der bisherige Wortlaut des § 2 SGB IX kann zwar im Sinne der UN-BRK </a:t>
            </a:r>
            <a:r>
              <a:rPr lang="de-DE" sz="2400" dirty="0" smtClean="0"/>
              <a:t>ausgelegt werden</a:t>
            </a:r>
            <a:r>
              <a:rPr lang="de-DE" sz="2400" dirty="0"/>
              <a:t>. </a:t>
            </a:r>
            <a:r>
              <a:rPr lang="de-DE" sz="2400" dirty="0" smtClean="0"/>
              <a:t>(…) </a:t>
            </a:r>
            <a:r>
              <a:rPr lang="de-DE" sz="2400" dirty="0"/>
              <a:t>Die Änderung dient der Rechtsklarheit. Sie soll das Bewusstsein für das Verständnis </a:t>
            </a:r>
            <a:r>
              <a:rPr lang="de-DE" sz="2400" dirty="0" smtClean="0"/>
              <a:t>von Behinderung </a:t>
            </a:r>
            <a:r>
              <a:rPr lang="de-DE" sz="2400" dirty="0"/>
              <a:t>im Sinne der UN-BRK weiter schärfen und </a:t>
            </a:r>
            <a:r>
              <a:rPr lang="de-DE" sz="2400" dirty="0">
                <a:solidFill>
                  <a:srgbClr val="CC0066"/>
                </a:solidFill>
              </a:rPr>
              <a:t>die Rechtsanwendung in der Praxis </a:t>
            </a:r>
            <a:r>
              <a:rPr lang="de-DE" sz="2400" dirty="0" smtClean="0">
                <a:solidFill>
                  <a:srgbClr val="CC0066"/>
                </a:solidFill>
              </a:rPr>
              <a:t>unterstützen.“</a:t>
            </a:r>
            <a:endParaRPr lang="de-DE" sz="2400" dirty="0"/>
          </a:p>
          <a:p>
            <a:endParaRPr lang="de-DE" sz="2400" dirty="0"/>
          </a:p>
          <a:p>
            <a:r>
              <a:rPr lang="de-DE" sz="2400" dirty="0"/>
              <a:t>	</a:t>
            </a:r>
            <a:r>
              <a:rPr lang="de-DE" sz="2400" dirty="0" smtClean="0"/>
              <a:t>(BT-Drs. 18/9522, 227)</a:t>
            </a:r>
            <a:endParaRPr lang="de-DE" sz="2400" dirty="0">
              <a:solidFill>
                <a:schemeClr val="tx2"/>
              </a:solidFill>
            </a:endParaRPr>
          </a:p>
        </p:txBody>
      </p:sp>
      <p:sp>
        <p:nvSpPr>
          <p:cNvPr id="5" name="Titel 4"/>
          <p:cNvSpPr>
            <a:spLocks noGrp="1"/>
          </p:cNvSpPr>
          <p:nvPr>
            <p:ph type="title"/>
          </p:nvPr>
        </p:nvSpPr>
        <p:spPr/>
        <p:txBody>
          <a:bodyPr/>
          <a:lstStyle/>
          <a:p>
            <a:endParaRPr lang="de-DE" dirty="0"/>
          </a:p>
        </p:txBody>
      </p:sp>
      <p:sp>
        <p:nvSpPr>
          <p:cNvPr id="6" name="Textfeld 5"/>
          <p:cNvSpPr txBox="1"/>
          <p:nvPr/>
        </p:nvSpPr>
        <p:spPr>
          <a:xfrm>
            <a:off x="539552" y="854046"/>
            <a:ext cx="7272808" cy="461665"/>
          </a:xfrm>
          <a:prstGeom prst="rect">
            <a:avLst/>
          </a:prstGeom>
          <a:noFill/>
        </p:spPr>
        <p:txBody>
          <a:bodyPr wrap="square" rtlCol="0">
            <a:spAutoFit/>
          </a:bodyPr>
          <a:lstStyle/>
          <a:p>
            <a:pPr algn="l"/>
            <a:r>
              <a:rPr lang="de-DE" sz="2400" b="1" i="0" dirty="0" smtClean="0">
                <a:solidFill>
                  <a:srgbClr val="C5005A"/>
                </a:solidFill>
                <a:latin typeface="Arial" panose="020B0604020202020204" pitchFamily="34" charset="0"/>
                <a:cs typeface="Arial" panose="020B0604020202020204" pitchFamily="34" charset="0"/>
              </a:rPr>
              <a:t>Gesetzesbegründung</a:t>
            </a:r>
            <a:endParaRPr lang="de-DE" sz="2400" b="1" i="0" dirty="0">
              <a:solidFill>
                <a:srgbClr val="C5005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2471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4294967295"/>
          </p:nvPr>
        </p:nvSpPr>
        <p:spPr>
          <a:xfrm>
            <a:off x="468313" y="1628775"/>
            <a:ext cx="8229600" cy="4525963"/>
          </a:xfrm>
        </p:spPr>
        <p:txBody>
          <a:bodyPr/>
          <a:lstStyle/>
          <a:p>
            <a:pPr defTabSz="957263" eaLnBrk="1" hangingPunct="1">
              <a:tabLst>
                <a:tab pos="268288" algn="l"/>
              </a:tabLst>
            </a:pPr>
            <a:endParaRPr lang="de-DE" altLang="de-DE" smtClean="0"/>
          </a:p>
          <a:p>
            <a:pPr defTabSz="957263" eaLnBrk="1" hangingPunct="1">
              <a:tabLst>
                <a:tab pos="268288" algn="l"/>
              </a:tabLst>
            </a:pPr>
            <a:endParaRPr lang="de-DE" altLang="de-DE" smtClean="0"/>
          </a:p>
        </p:txBody>
      </p:sp>
      <p:sp>
        <p:nvSpPr>
          <p:cNvPr id="13316" name="Text Box 4"/>
          <p:cNvSpPr txBox="1">
            <a:spLocks noChangeArrowheads="1"/>
          </p:cNvSpPr>
          <p:nvPr/>
        </p:nvSpPr>
        <p:spPr bwMode="auto">
          <a:xfrm>
            <a:off x="611188" y="908050"/>
            <a:ext cx="78486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l" eaLnBrk="1" hangingPunct="1">
              <a:spcBef>
                <a:spcPts val="475"/>
              </a:spcBef>
              <a:buFontTx/>
              <a:buNone/>
            </a:pPr>
            <a:r>
              <a:rPr lang="de-DE" altLang="de-DE" sz="2400" b="1" dirty="0">
                <a:latin typeface="Arial" panose="020B0604020202020204" pitchFamily="34" charset="0"/>
                <a:ea typeface="MS PGothic" panose="020B0600070205080204" pitchFamily="34" charset="-128"/>
              </a:rPr>
              <a:t>CRPD/C/11/D/2/2010 vom 4.4.2014 (</a:t>
            </a:r>
            <a:r>
              <a:rPr lang="en-US" altLang="de-DE" sz="2400" b="1" dirty="0">
                <a:latin typeface="Arial" panose="020B0604020202020204" pitchFamily="34" charset="0"/>
                <a:ea typeface="MS PGothic" panose="020B0600070205080204" pitchFamily="34" charset="-128"/>
              </a:rPr>
              <a:t>Gröninger</a:t>
            </a:r>
            <a:r>
              <a:rPr lang="de-DE" altLang="de-DE" sz="2400" b="1" dirty="0">
                <a:latin typeface="Arial" panose="020B0604020202020204" pitchFamily="34" charset="0"/>
                <a:ea typeface="MS PGothic" panose="020B0600070205080204" pitchFamily="34" charset="-128"/>
              </a:rPr>
              <a:t>)</a:t>
            </a:r>
          </a:p>
          <a:p>
            <a:pPr eaLnBrk="1" hangingPunct="1">
              <a:spcBef>
                <a:spcPct val="0"/>
              </a:spcBef>
              <a:buFontTx/>
              <a:buNone/>
            </a:pPr>
            <a:endParaRPr lang="de-DE" altLang="de-DE" sz="4400" dirty="0">
              <a:latin typeface="Arial" panose="020B0604020202020204" pitchFamily="34" charset="0"/>
              <a:ea typeface="MS PGothic" panose="020B0600070205080204" pitchFamily="34" charset="-128"/>
            </a:endParaRPr>
          </a:p>
          <a:p>
            <a:pPr algn="l" eaLnBrk="1" hangingPunct="1">
              <a:spcBef>
                <a:spcPct val="0"/>
              </a:spcBef>
              <a:buFontTx/>
              <a:buNone/>
            </a:pPr>
            <a:r>
              <a:rPr lang="de-DE" altLang="de-DE" sz="2800" dirty="0">
                <a:latin typeface="Arial" panose="020B0604020202020204" pitchFamily="34" charset="0"/>
                <a:ea typeface="MS PGothic" panose="020B0600070205080204" pitchFamily="34" charset="-128"/>
              </a:rPr>
              <a:t>„</a:t>
            </a:r>
            <a:r>
              <a:rPr lang="de-DE" altLang="de-DE" sz="2800" dirty="0">
                <a:solidFill>
                  <a:srgbClr val="FF0000"/>
                </a:solidFill>
                <a:latin typeface="Arial" panose="020B0604020202020204" pitchFamily="34" charset="0"/>
                <a:ea typeface="MS PGothic" panose="020B0600070205080204" pitchFamily="34" charset="-128"/>
              </a:rPr>
              <a:t>The (German) policy </a:t>
            </a:r>
            <a:r>
              <a:rPr lang="en-GB" altLang="de-DE" sz="2800" dirty="0">
                <a:solidFill>
                  <a:srgbClr val="FF0000"/>
                </a:solidFill>
                <a:latin typeface="Arial" panose="020B0604020202020204" pitchFamily="34" charset="0"/>
                <a:ea typeface="MS PGothic" panose="020B0600070205080204" pitchFamily="34" charset="-128"/>
              </a:rPr>
              <a:t>seems</a:t>
            </a:r>
            <a:r>
              <a:rPr lang="de-DE" altLang="de-DE" sz="2800" dirty="0">
                <a:solidFill>
                  <a:srgbClr val="FF0000"/>
                </a:solidFill>
                <a:latin typeface="Arial" panose="020B0604020202020204" pitchFamily="34" charset="0"/>
                <a:ea typeface="MS PGothic" panose="020B0600070205080204" pitchFamily="34" charset="-128"/>
              </a:rPr>
              <a:t> to </a:t>
            </a:r>
            <a:r>
              <a:rPr lang="de-DE" altLang="de-DE" sz="2800" dirty="0" err="1">
                <a:solidFill>
                  <a:srgbClr val="FF0000"/>
                </a:solidFill>
                <a:latin typeface="Arial" panose="020B0604020202020204" pitchFamily="34" charset="0"/>
                <a:ea typeface="MS PGothic" panose="020B0600070205080204" pitchFamily="34" charset="-128"/>
              </a:rPr>
              <a:t>respond</a:t>
            </a:r>
            <a:r>
              <a:rPr lang="de-DE" altLang="de-DE" sz="2800" dirty="0">
                <a:solidFill>
                  <a:srgbClr val="FF0000"/>
                </a:solidFill>
                <a:latin typeface="Arial" panose="020B0604020202020204" pitchFamily="34" charset="0"/>
                <a:ea typeface="MS PGothic" panose="020B0600070205080204" pitchFamily="34" charset="-128"/>
              </a:rPr>
              <a:t> to the medical </a:t>
            </a:r>
            <a:r>
              <a:rPr lang="de-DE" altLang="de-DE" sz="2800" dirty="0" err="1">
                <a:solidFill>
                  <a:srgbClr val="FF0000"/>
                </a:solidFill>
                <a:latin typeface="Arial" panose="020B0604020202020204" pitchFamily="34" charset="0"/>
                <a:ea typeface="MS PGothic" panose="020B0600070205080204" pitchFamily="34" charset="-128"/>
              </a:rPr>
              <a:t>model</a:t>
            </a:r>
            <a:r>
              <a:rPr lang="de-DE" altLang="de-DE" sz="2800" dirty="0">
                <a:solidFill>
                  <a:srgbClr val="FF0000"/>
                </a:solidFill>
                <a:latin typeface="Arial" panose="020B0604020202020204" pitchFamily="34" charset="0"/>
                <a:ea typeface="MS PGothic" panose="020B0600070205080204" pitchFamily="34" charset="-128"/>
              </a:rPr>
              <a:t> of disability</a:t>
            </a:r>
            <a:r>
              <a:rPr lang="de-DE" altLang="de-DE" sz="2800" dirty="0">
                <a:latin typeface="Arial" panose="020B0604020202020204" pitchFamily="34" charset="0"/>
                <a:ea typeface="MS PGothic" panose="020B0600070205080204" pitchFamily="34" charset="-128"/>
              </a:rPr>
              <a:t>, </a:t>
            </a:r>
            <a:r>
              <a:rPr lang="de-DE" altLang="de-DE" sz="2800" dirty="0" err="1">
                <a:latin typeface="Arial" panose="020B0604020202020204" pitchFamily="34" charset="0"/>
                <a:ea typeface="MS PGothic" panose="020B0600070205080204" pitchFamily="34" charset="-128"/>
              </a:rPr>
              <a:t>because</a:t>
            </a:r>
            <a:r>
              <a:rPr lang="de-DE" altLang="de-DE" sz="2800" dirty="0">
                <a:latin typeface="Arial" panose="020B0604020202020204" pitchFamily="34" charset="0"/>
                <a:ea typeface="MS PGothic" panose="020B0600070205080204" pitchFamily="34" charset="-128"/>
              </a:rPr>
              <a:t> it </a:t>
            </a:r>
            <a:r>
              <a:rPr lang="de-DE" altLang="de-DE" sz="2800" dirty="0" err="1">
                <a:latin typeface="Arial" panose="020B0604020202020204" pitchFamily="34" charset="0"/>
                <a:ea typeface="MS PGothic" panose="020B0600070205080204" pitchFamily="34" charset="-128"/>
              </a:rPr>
              <a:t>tends</a:t>
            </a:r>
            <a:r>
              <a:rPr lang="de-DE" altLang="de-DE" sz="2800" dirty="0">
                <a:latin typeface="Arial" panose="020B0604020202020204" pitchFamily="34" charset="0"/>
                <a:ea typeface="MS PGothic" panose="020B0600070205080204" pitchFamily="34" charset="-128"/>
              </a:rPr>
              <a:t> to </a:t>
            </a:r>
            <a:r>
              <a:rPr lang="de-DE" altLang="de-DE" sz="2800" dirty="0" err="1">
                <a:latin typeface="Arial" panose="020B0604020202020204" pitchFamily="34" charset="0"/>
                <a:ea typeface="MS PGothic" panose="020B0600070205080204" pitchFamily="34" charset="-128"/>
              </a:rPr>
              <a:t>consider</a:t>
            </a:r>
            <a:r>
              <a:rPr lang="de-DE" altLang="de-DE" sz="2800" dirty="0">
                <a:latin typeface="Arial" panose="020B0604020202020204" pitchFamily="34" charset="0"/>
                <a:ea typeface="MS PGothic" panose="020B0600070205080204" pitchFamily="34" charset="-128"/>
              </a:rPr>
              <a:t> disability as </a:t>
            </a:r>
            <a:r>
              <a:rPr lang="de-DE" altLang="de-DE" sz="2800" dirty="0" err="1">
                <a:latin typeface="Arial" panose="020B0604020202020204" pitchFamily="34" charset="0"/>
                <a:ea typeface="MS PGothic" panose="020B0600070205080204" pitchFamily="34" charset="-128"/>
              </a:rPr>
              <a:t>something</a:t>
            </a:r>
            <a:r>
              <a:rPr lang="de-DE" altLang="de-DE" sz="2800" dirty="0">
                <a:latin typeface="Arial" panose="020B0604020202020204" pitchFamily="34" charset="0"/>
                <a:ea typeface="MS PGothic" panose="020B0600070205080204" pitchFamily="34" charset="-128"/>
              </a:rPr>
              <a:t> that is </a:t>
            </a:r>
            <a:r>
              <a:rPr lang="de-DE" altLang="de-DE" sz="2800" dirty="0" err="1">
                <a:latin typeface="Arial" panose="020B0604020202020204" pitchFamily="34" charset="0"/>
                <a:ea typeface="MS PGothic" panose="020B0600070205080204" pitchFamily="34" charset="-128"/>
              </a:rPr>
              <a:t>transitional</a:t>
            </a:r>
            <a:r>
              <a:rPr lang="de-DE" altLang="de-DE" sz="2800" dirty="0">
                <a:latin typeface="Arial" panose="020B0604020202020204" pitchFamily="34" charset="0"/>
                <a:ea typeface="MS PGothic" panose="020B0600070205080204" pitchFamily="34" charset="-128"/>
              </a:rPr>
              <a:t> and that, in </a:t>
            </a:r>
            <a:r>
              <a:rPr lang="de-DE" altLang="de-DE" sz="2800" dirty="0" err="1">
                <a:latin typeface="Arial" panose="020B0604020202020204" pitchFamily="34" charset="0"/>
                <a:ea typeface="MS PGothic" panose="020B0600070205080204" pitchFamily="34" charset="-128"/>
              </a:rPr>
              <a:t>consequence</a:t>
            </a:r>
            <a:r>
              <a:rPr lang="de-DE" altLang="de-DE" sz="2800" dirty="0">
                <a:latin typeface="Arial" panose="020B0604020202020204" pitchFamily="34" charset="0"/>
                <a:ea typeface="MS PGothic" panose="020B0600070205080204" pitchFamily="34" charset="-128"/>
              </a:rPr>
              <a:t>, can bei „</a:t>
            </a:r>
            <a:r>
              <a:rPr lang="de-DE" altLang="de-DE" sz="2800" dirty="0" err="1">
                <a:latin typeface="Arial" panose="020B0604020202020204" pitchFamily="34" charset="0"/>
                <a:ea typeface="MS PGothic" panose="020B0600070205080204" pitchFamily="34" charset="-128"/>
              </a:rPr>
              <a:t>surpassed</a:t>
            </a:r>
            <a:r>
              <a:rPr lang="de-DE" altLang="de-DE" sz="2800" dirty="0">
                <a:latin typeface="Arial" panose="020B0604020202020204" pitchFamily="34" charset="0"/>
                <a:ea typeface="MS PGothic" panose="020B0600070205080204" pitchFamily="34" charset="-128"/>
              </a:rPr>
              <a:t> or </a:t>
            </a:r>
            <a:r>
              <a:rPr lang="de-DE" altLang="de-DE" sz="2800" dirty="0" err="1">
                <a:latin typeface="Arial" panose="020B0604020202020204" pitchFamily="34" charset="0"/>
                <a:ea typeface="MS PGothic" panose="020B0600070205080204" pitchFamily="34" charset="-128"/>
              </a:rPr>
              <a:t>cured</a:t>
            </a:r>
            <a:r>
              <a:rPr lang="de-DE" altLang="de-DE" sz="2800" dirty="0">
                <a:latin typeface="Arial" panose="020B0604020202020204" pitchFamily="34" charset="0"/>
                <a:ea typeface="MS PGothic" panose="020B0600070205080204" pitchFamily="34" charset="-128"/>
              </a:rPr>
              <a:t>“ with time</a:t>
            </a:r>
            <a:r>
              <a:rPr lang="de-DE" altLang="de-DE" sz="2400" dirty="0">
                <a:latin typeface="Arial" panose="020B0604020202020204" pitchFamily="34" charset="0"/>
                <a:ea typeface="MS PGothic" panose="020B0600070205080204" pitchFamily="34" charset="-128"/>
              </a:rPr>
              <a:t>.“</a:t>
            </a:r>
          </a:p>
        </p:txBody>
      </p:sp>
    </p:spTree>
    <p:extLst>
      <p:ext uri="{BB962C8B-B14F-4D97-AF65-F5344CB8AC3E}">
        <p14:creationId xmlns:p14="http://schemas.microsoft.com/office/powerpoint/2010/main" val="1373974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1">
  <a:themeElements>
    <a:clrScheme name="upp_master_0810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pp_master_081020">
      <a:majorFont>
        <a:latin typeface="Lucida Sans"/>
        <a:ea typeface=""/>
        <a:cs typeface=""/>
      </a:majorFont>
      <a:minorFont>
        <a:latin typeface="Lucida 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Lucida San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Lucida Sans" pitchFamily="34" charset="0"/>
          </a:defRPr>
        </a:defPPr>
      </a:lstStyle>
    </a:lnDef>
  </a:objectDefaults>
  <a:extraClrSchemeLst>
    <a:extraClrScheme>
      <a:clrScheme name="upp_master_0810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pp_master_08102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pp_master_08102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pp_master_08102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pp_master_08102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pp_master_08102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pp_master_08102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pp_master_08102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pp_master_08102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pp_master_08102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pp_master_08102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pp_master_08102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sign1" id="{4693177F-FAFD-4925-A52E-F18656FB6A1B}" vid="{2A85C7E3-172D-4AD0-BF91-F3624E2F6EE5}"/>
    </a:ext>
  </a:extLst>
</a:theme>
</file>

<file path=ppt/theme/theme2.xml><?xml version="1.0" encoding="utf-8"?>
<a:theme xmlns:a="http://schemas.openxmlformats.org/drawingml/2006/main" name="1_Design1">
  <a:themeElements>
    <a:clrScheme name="upp_master_0810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pp_master_081020">
      <a:majorFont>
        <a:latin typeface="Lucida Sans"/>
        <a:ea typeface=""/>
        <a:cs typeface=""/>
      </a:majorFont>
      <a:minorFont>
        <a:latin typeface="Lucida 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Lucida San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Lucida Sans" pitchFamily="34" charset="0"/>
          </a:defRPr>
        </a:defPPr>
      </a:lstStyle>
    </a:lnDef>
  </a:objectDefaults>
  <a:extraClrSchemeLst>
    <a:extraClrScheme>
      <a:clrScheme name="upp_master_0810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pp_master_08102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pp_master_08102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pp_master_08102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pp_master_08102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pp_master_08102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pp_master_08102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pp_master_08102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pp_master_08102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pp_master_08102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pp_master_08102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pp_master_08102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sign1" id="{4693177F-FAFD-4925-A52E-F18656FB6A1B}" vid="{2A85C7E3-172D-4AD0-BF91-F3624E2F6EE5}"/>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Design1</Template>
  <TotalTime>0</TotalTime>
  <Words>1317</Words>
  <Application>Microsoft Office PowerPoint</Application>
  <PresentationFormat>Bildschirmpräsentation (4:3)</PresentationFormat>
  <Paragraphs>75</Paragraphs>
  <Slides>19</Slides>
  <Notes>13</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19</vt:i4>
      </vt:variant>
    </vt:vector>
  </HeadingPairs>
  <TitlesOfParts>
    <vt:vector size="27" baseType="lpstr">
      <vt:lpstr>MS PGothic</vt:lpstr>
      <vt:lpstr>Arial</vt:lpstr>
      <vt:lpstr>Calibri</vt:lpstr>
      <vt:lpstr>Lucida Sans</vt:lpstr>
      <vt:lpstr>Tahoma</vt:lpstr>
      <vt:lpstr>Wingdings</vt:lpstr>
      <vt:lpstr>Design1</vt:lpstr>
      <vt:lpstr>1_Design1</vt:lpstr>
      <vt:lpstr> Behinderungsbegriffe im Spannungsfeld zwischen BTHG, SGB IX und UN-BRK ICF-Anwenderkonferenz 2018  Prof. Dr. Felix Welti 12. April 2018, Hamburg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HS-NB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Pflegesozialplanung in Mecklenburg-Vorpommern – Stand und Perspektiven –</dc:title>
  <dc:creator>Administrator</dc:creator>
  <cp:lastModifiedBy>Felix Welti Privat</cp:lastModifiedBy>
  <cp:revision>391</cp:revision>
  <cp:lastPrinted>2017-10-19T06:15:09Z</cp:lastPrinted>
  <dcterms:created xsi:type="dcterms:W3CDTF">2016-01-04T14:27:14Z</dcterms:created>
  <dcterms:modified xsi:type="dcterms:W3CDTF">2018-04-10T19:39:27Z</dcterms:modified>
</cp:coreProperties>
</file>