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8"/>
  </p:notesMasterIdLst>
  <p:sldIdLst>
    <p:sldId id="256" r:id="rId2"/>
    <p:sldId id="531" r:id="rId3"/>
    <p:sldId id="361" r:id="rId4"/>
    <p:sldId id="538" r:id="rId5"/>
    <p:sldId id="285" r:id="rId6"/>
    <p:sldId id="534" r:id="rId7"/>
    <p:sldId id="533" r:id="rId8"/>
    <p:sldId id="539" r:id="rId9"/>
    <p:sldId id="543" r:id="rId10"/>
    <p:sldId id="544" r:id="rId11"/>
    <p:sldId id="496" r:id="rId12"/>
    <p:sldId id="497" r:id="rId13"/>
    <p:sldId id="498" r:id="rId14"/>
    <p:sldId id="499" r:id="rId15"/>
    <p:sldId id="500" r:id="rId16"/>
    <p:sldId id="529" r:id="rId17"/>
    <p:sldId id="511" r:id="rId18"/>
    <p:sldId id="512" r:id="rId19"/>
    <p:sldId id="502" r:id="rId20"/>
    <p:sldId id="503" r:id="rId21"/>
    <p:sldId id="504" r:id="rId22"/>
    <p:sldId id="506" r:id="rId23"/>
    <p:sldId id="507" r:id="rId24"/>
    <p:sldId id="508" r:id="rId25"/>
    <p:sldId id="545" r:id="rId26"/>
    <p:sldId id="515" r:id="rId27"/>
    <p:sldId id="516" r:id="rId28"/>
    <p:sldId id="522" r:id="rId29"/>
    <p:sldId id="523" r:id="rId30"/>
    <p:sldId id="547" r:id="rId31"/>
    <p:sldId id="524" r:id="rId32"/>
    <p:sldId id="525" r:id="rId33"/>
    <p:sldId id="526" r:id="rId34"/>
    <p:sldId id="546" r:id="rId35"/>
    <p:sldId id="517" r:id="rId36"/>
    <p:sldId id="291" r:id="rId3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74"/>
  </p:normalViewPr>
  <p:slideViewPr>
    <p:cSldViewPr snapToGrid="0" snapToObjects="1">
      <p:cViewPr varScale="1">
        <p:scale>
          <a:sx n="131" d="100"/>
          <a:sy n="131" d="100"/>
        </p:scale>
        <p:origin x="37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AD8FCF-12F5-A045-A00C-EB3819C3E141}" type="datetimeFigureOut">
              <a:rPr lang="de-DE" smtClean="0"/>
              <a:t>11.04.18</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E6FFBE-D879-4E4D-BA68-05521BFF6322}" type="slidenum">
              <a:rPr lang="de-DE" smtClean="0"/>
              <a:t>‹Nr.›</a:t>
            </a:fld>
            <a:endParaRPr lang="de-DE"/>
          </a:p>
        </p:txBody>
      </p:sp>
    </p:spTree>
    <p:extLst>
      <p:ext uri="{BB962C8B-B14F-4D97-AF65-F5344CB8AC3E}">
        <p14:creationId xmlns:p14="http://schemas.microsoft.com/office/powerpoint/2010/main" val="4130686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p>
            <a:fld id="{838829A2-C3F8-427C-9E0C-53A63BC73625}" type="slidenum">
              <a:rPr lang="de-DE" smtClean="0">
                <a:latin typeface="Arial" charset="0"/>
                <a:cs typeface="Arial" charset="0"/>
              </a:rPr>
              <a:pPr/>
              <a:t>35</a:t>
            </a:fld>
            <a:endParaRPr lang="de-DE">
              <a:latin typeface="Arial" charset="0"/>
              <a:cs typeface="Arial" charset="0"/>
            </a:endParaRPr>
          </a:p>
        </p:txBody>
      </p:sp>
      <p:sp>
        <p:nvSpPr>
          <p:cNvPr id="128003" name="Rectangle 2"/>
          <p:cNvSpPr>
            <a:spLocks noGrp="1" noRot="1" noChangeAspect="1" noChangeArrowheads="1" noTextEdit="1"/>
          </p:cNvSpPr>
          <p:nvPr>
            <p:ph type="sldImg"/>
          </p:nvPr>
        </p:nvSpPr>
        <p:spPr>
          <a:xfrm>
            <a:off x="385763" y="687388"/>
            <a:ext cx="6088062" cy="3425825"/>
          </a:xfrm>
          <a:ln w="12700" cap="flat"/>
        </p:spPr>
      </p:sp>
      <p:sp>
        <p:nvSpPr>
          <p:cNvPr id="128004" name="Rectangle 3"/>
          <p:cNvSpPr>
            <a:spLocks noGrp="1" noChangeArrowheads="1"/>
          </p:cNvSpPr>
          <p:nvPr>
            <p:ph type="body" idx="1"/>
          </p:nvPr>
        </p:nvSpPr>
        <p:spPr>
          <a:noFill/>
          <a:ln/>
        </p:spPr>
        <p:txBody>
          <a:bodyPr lIns="92322" tIns="45429" rIns="92322" bIns="45429"/>
          <a:lstStyle/>
          <a:p>
            <a:pPr eaLnBrk="1" hangingPunct="1"/>
            <a:endParaRPr lang="de-DE">
              <a:latin typeface="Arial" charset="0"/>
              <a:cs typeface="Arial" charset="0"/>
            </a:endParaRPr>
          </a:p>
        </p:txBody>
      </p:sp>
    </p:spTree>
    <p:extLst>
      <p:ext uri="{BB962C8B-B14F-4D97-AF65-F5344CB8AC3E}">
        <p14:creationId xmlns:p14="http://schemas.microsoft.com/office/powerpoint/2010/main" val="752295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4DAF67-D1E3-AF43-B1D8-AFC0797E4DB9}"/>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5CF3F39B-4EC7-D645-B5AA-F74730CBEC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a:extLst>
              <a:ext uri="{FF2B5EF4-FFF2-40B4-BE49-F238E27FC236}">
                <a16:creationId xmlns:a16="http://schemas.microsoft.com/office/drawing/2014/main" id="{C2B613BE-3CE0-EA47-8131-C8FCD59EF2CD}"/>
              </a:ext>
            </a:extLst>
          </p:cNvPr>
          <p:cNvSpPr>
            <a:spLocks noGrp="1"/>
          </p:cNvSpPr>
          <p:nvPr>
            <p:ph type="dt" sz="half" idx="10"/>
          </p:nvPr>
        </p:nvSpPr>
        <p:spPr/>
        <p:txBody>
          <a:bodyPr/>
          <a:lstStyle/>
          <a:p>
            <a:fld id="{F841AE0D-259D-A44A-A7E7-762794FE128F}" type="datetimeFigureOut">
              <a:rPr lang="de-DE" smtClean="0"/>
              <a:t>11.04.18</a:t>
            </a:fld>
            <a:endParaRPr lang="de-DE"/>
          </a:p>
        </p:txBody>
      </p:sp>
      <p:sp>
        <p:nvSpPr>
          <p:cNvPr id="5" name="Fußzeilenplatzhalter 4">
            <a:extLst>
              <a:ext uri="{FF2B5EF4-FFF2-40B4-BE49-F238E27FC236}">
                <a16:creationId xmlns:a16="http://schemas.microsoft.com/office/drawing/2014/main" id="{9B8E64DC-D369-5749-82ED-0361B41C21E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1324805-5309-C34D-B1D1-4EA71DD25643}"/>
              </a:ext>
            </a:extLst>
          </p:cNvPr>
          <p:cNvSpPr>
            <a:spLocks noGrp="1"/>
          </p:cNvSpPr>
          <p:nvPr>
            <p:ph type="sldNum" sz="quarter" idx="12"/>
          </p:nvPr>
        </p:nvSpPr>
        <p:spPr/>
        <p:txBody>
          <a:bodyPr/>
          <a:lstStyle/>
          <a:p>
            <a:fld id="{BDA89C5E-6238-7B43-B510-99648B48AB6A}" type="slidenum">
              <a:rPr lang="de-DE" smtClean="0"/>
              <a:t>‹Nr.›</a:t>
            </a:fld>
            <a:endParaRPr lang="de-DE"/>
          </a:p>
        </p:txBody>
      </p:sp>
    </p:spTree>
    <p:extLst>
      <p:ext uri="{BB962C8B-B14F-4D97-AF65-F5344CB8AC3E}">
        <p14:creationId xmlns:p14="http://schemas.microsoft.com/office/powerpoint/2010/main" val="1122142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88794E-FE70-B24D-B3BF-D9161B5477C4}"/>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0089E493-C0C5-0341-933B-EE6ACBC94AC6}"/>
              </a:ext>
            </a:extLst>
          </p:cNvPr>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3D39461-1601-FD4B-8C6A-AF51062F547E}"/>
              </a:ext>
            </a:extLst>
          </p:cNvPr>
          <p:cNvSpPr>
            <a:spLocks noGrp="1"/>
          </p:cNvSpPr>
          <p:nvPr>
            <p:ph type="dt" sz="half" idx="10"/>
          </p:nvPr>
        </p:nvSpPr>
        <p:spPr/>
        <p:txBody>
          <a:bodyPr/>
          <a:lstStyle/>
          <a:p>
            <a:fld id="{F841AE0D-259D-A44A-A7E7-762794FE128F}" type="datetimeFigureOut">
              <a:rPr lang="de-DE" smtClean="0"/>
              <a:t>11.04.18</a:t>
            </a:fld>
            <a:endParaRPr lang="de-DE"/>
          </a:p>
        </p:txBody>
      </p:sp>
      <p:sp>
        <p:nvSpPr>
          <p:cNvPr id="5" name="Fußzeilenplatzhalter 4">
            <a:extLst>
              <a:ext uri="{FF2B5EF4-FFF2-40B4-BE49-F238E27FC236}">
                <a16:creationId xmlns:a16="http://schemas.microsoft.com/office/drawing/2014/main" id="{6EE4D6A9-6FCB-B244-8F0D-C7D162C68BC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C45A706-089F-EA47-9841-878B32C1F6C0}"/>
              </a:ext>
            </a:extLst>
          </p:cNvPr>
          <p:cNvSpPr>
            <a:spLocks noGrp="1"/>
          </p:cNvSpPr>
          <p:nvPr>
            <p:ph type="sldNum" sz="quarter" idx="12"/>
          </p:nvPr>
        </p:nvSpPr>
        <p:spPr/>
        <p:txBody>
          <a:bodyPr/>
          <a:lstStyle/>
          <a:p>
            <a:fld id="{BDA89C5E-6238-7B43-B510-99648B48AB6A}" type="slidenum">
              <a:rPr lang="de-DE" smtClean="0"/>
              <a:t>‹Nr.›</a:t>
            </a:fld>
            <a:endParaRPr lang="de-DE"/>
          </a:p>
        </p:txBody>
      </p:sp>
    </p:spTree>
    <p:extLst>
      <p:ext uri="{BB962C8B-B14F-4D97-AF65-F5344CB8AC3E}">
        <p14:creationId xmlns:p14="http://schemas.microsoft.com/office/powerpoint/2010/main" val="1003790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7908CED3-8B7E-3642-8A57-B63576A8DCDD}"/>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144399F4-28E6-324C-827B-7E5C3B411EC0}"/>
              </a:ext>
            </a:extLst>
          </p:cNvPr>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A4DCC6C1-0AD2-7D40-A19C-D8C2ED6228CE}"/>
              </a:ext>
            </a:extLst>
          </p:cNvPr>
          <p:cNvSpPr>
            <a:spLocks noGrp="1"/>
          </p:cNvSpPr>
          <p:nvPr>
            <p:ph type="dt" sz="half" idx="10"/>
          </p:nvPr>
        </p:nvSpPr>
        <p:spPr/>
        <p:txBody>
          <a:bodyPr/>
          <a:lstStyle/>
          <a:p>
            <a:fld id="{F841AE0D-259D-A44A-A7E7-762794FE128F}" type="datetimeFigureOut">
              <a:rPr lang="de-DE" smtClean="0"/>
              <a:t>11.04.18</a:t>
            </a:fld>
            <a:endParaRPr lang="de-DE"/>
          </a:p>
        </p:txBody>
      </p:sp>
      <p:sp>
        <p:nvSpPr>
          <p:cNvPr id="5" name="Fußzeilenplatzhalter 4">
            <a:extLst>
              <a:ext uri="{FF2B5EF4-FFF2-40B4-BE49-F238E27FC236}">
                <a16:creationId xmlns:a16="http://schemas.microsoft.com/office/drawing/2014/main" id="{4A84BEA1-B9DB-544F-8C2B-7252165C1AD8}"/>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0262306-5EAA-C840-AC47-A5F6197D7037}"/>
              </a:ext>
            </a:extLst>
          </p:cNvPr>
          <p:cNvSpPr>
            <a:spLocks noGrp="1"/>
          </p:cNvSpPr>
          <p:nvPr>
            <p:ph type="sldNum" sz="quarter" idx="12"/>
          </p:nvPr>
        </p:nvSpPr>
        <p:spPr/>
        <p:txBody>
          <a:bodyPr/>
          <a:lstStyle/>
          <a:p>
            <a:fld id="{BDA89C5E-6238-7B43-B510-99648B48AB6A}" type="slidenum">
              <a:rPr lang="de-DE" smtClean="0"/>
              <a:t>‹Nr.›</a:t>
            </a:fld>
            <a:endParaRPr lang="de-DE"/>
          </a:p>
        </p:txBody>
      </p:sp>
    </p:spTree>
    <p:extLst>
      <p:ext uri="{BB962C8B-B14F-4D97-AF65-F5344CB8AC3E}">
        <p14:creationId xmlns:p14="http://schemas.microsoft.com/office/powerpoint/2010/main" val="3914424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72A98B-1013-B44C-B22A-C6FC7C0B35FF}"/>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5779CD18-14F4-4D4B-98D0-3BE1A4D1013A}"/>
              </a:ext>
            </a:extLst>
          </p:cNvPr>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F3AA0528-E581-4C41-B397-192D6DE15E41}"/>
              </a:ext>
            </a:extLst>
          </p:cNvPr>
          <p:cNvSpPr>
            <a:spLocks noGrp="1"/>
          </p:cNvSpPr>
          <p:nvPr>
            <p:ph type="dt" sz="half" idx="10"/>
          </p:nvPr>
        </p:nvSpPr>
        <p:spPr/>
        <p:txBody>
          <a:bodyPr/>
          <a:lstStyle/>
          <a:p>
            <a:fld id="{F841AE0D-259D-A44A-A7E7-762794FE128F}" type="datetimeFigureOut">
              <a:rPr lang="de-DE" smtClean="0"/>
              <a:t>11.04.18</a:t>
            </a:fld>
            <a:endParaRPr lang="de-DE"/>
          </a:p>
        </p:txBody>
      </p:sp>
      <p:sp>
        <p:nvSpPr>
          <p:cNvPr id="5" name="Fußzeilenplatzhalter 4">
            <a:extLst>
              <a:ext uri="{FF2B5EF4-FFF2-40B4-BE49-F238E27FC236}">
                <a16:creationId xmlns:a16="http://schemas.microsoft.com/office/drawing/2014/main" id="{438128AF-145C-A547-A37E-C4EFE4856FF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22AF16D-AE17-8A4F-9B99-CB3103999C98}"/>
              </a:ext>
            </a:extLst>
          </p:cNvPr>
          <p:cNvSpPr>
            <a:spLocks noGrp="1"/>
          </p:cNvSpPr>
          <p:nvPr>
            <p:ph type="sldNum" sz="quarter" idx="12"/>
          </p:nvPr>
        </p:nvSpPr>
        <p:spPr/>
        <p:txBody>
          <a:bodyPr/>
          <a:lstStyle/>
          <a:p>
            <a:fld id="{BDA89C5E-6238-7B43-B510-99648B48AB6A}" type="slidenum">
              <a:rPr lang="de-DE" smtClean="0"/>
              <a:t>‹Nr.›</a:t>
            </a:fld>
            <a:endParaRPr lang="de-DE"/>
          </a:p>
        </p:txBody>
      </p:sp>
    </p:spTree>
    <p:extLst>
      <p:ext uri="{BB962C8B-B14F-4D97-AF65-F5344CB8AC3E}">
        <p14:creationId xmlns:p14="http://schemas.microsoft.com/office/powerpoint/2010/main" val="1224078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AF776A-8EAD-5C4E-9641-ADD64A0B0EA8}"/>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C1A95D82-7020-0444-9AF3-59EEEC6B5B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a:extLst>
              <a:ext uri="{FF2B5EF4-FFF2-40B4-BE49-F238E27FC236}">
                <a16:creationId xmlns:a16="http://schemas.microsoft.com/office/drawing/2014/main" id="{164C0655-B5D3-7F4A-96DE-FD0BD5924EDA}"/>
              </a:ext>
            </a:extLst>
          </p:cNvPr>
          <p:cNvSpPr>
            <a:spLocks noGrp="1"/>
          </p:cNvSpPr>
          <p:nvPr>
            <p:ph type="dt" sz="half" idx="10"/>
          </p:nvPr>
        </p:nvSpPr>
        <p:spPr/>
        <p:txBody>
          <a:bodyPr/>
          <a:lstStyle/>
          <a:p>
            <a:fld id="{F841AE0D-259D-A44A-A7E7-762794FE128F}" type="datetimeFigureOut">
              <a:rPr lang="de-DE" smtClean="0"/>
              <a:t>11.04.18</a:t>
            </a:fld>
            <a:endParaRPr lang="de-DE"/>
          </a:p>
        </p:txBody>
      </p:sp>
      <p:sp>
        <p:nvSpPr>
          <p:cNvPr id="5" name="Fußzeilenplatzhalter 4">
            <a:extLst>
              <a:ext uri="{FF2B5EF4-FFF2-40B4-BE49-F238E27FC236}">
                <a16:creationId xmlns:a16="http://schemas.microsoft.com/office/drawing/2014/main" id="{2C7AA857-6D4A-5B49-89DC-DE6094BE1E6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A50FE1A3-82EB-EF4F-BF84-3EA225CF01D9}"/>
              </a:ext>
            </a:extLst>
          </p:cNvPr>
          <p:cNvSpPr>
            <a:spLocks noGrp="1"/>
          </p:cNvSpPr>
          <p:nvPr>
            <p:ph type="sldNum" sz="quarter" idx="12"/>
          </p:nvPr>
        </p:nvSpPr>
        <p:spPr/>
        <p:txBody>
          <a:bodyPr/>
          <a:lstStyle/>
          <a:p>
            <a:fld id="{BDA89C5E-6238-7B43-B510-99648B48AB6A}" type="slidenum">
              <a:rPr lang="de-DE" smtClean="0"/>
              <a:t>‹Nr.›</a:t>
            </a:fld>
            <a:endParaRPr lang="de-DE"/>
          </a:p>
        </p:txBody>
      </p:sp>
    </p:spTree>
    <p:extLst>
      <p:ext uri="{BB962C8B-B14F-4D97-AF65-F5344CB8AC3E}">
        <p14:creationId xmlns:p14="http://schemas.microsoft.com/office/powerpoint/2010/main" val="2024716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F81825-E358-4648-95C9-128FFBC534D6}"/>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A5728E05-7FDA-C445-8C9E-BFFC41B79866}"/>
              </a:ext>
            </a:extLst>
          </p:cNvPr>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1FE42719-100A-5C49-A174-DCFAC3D0414E}"/>
              </a:ext>
            </a:extLst>
          </p:cNvPr>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59401653-2A94-FA43-8DC8-C59142F5DF60}"/>
              </a:ext>
            </a:extLst>
          </p:cNvPr>
          <p:cNvSpPr>
            <a:spLocks noGrp="1"/>
          </p:cNvSpPr>
          <p:nvPr>
            <p:ph type="dt" sz="half" idx="10"/>
          </p:nvPr>
        </p:nvSpPr>
        <p:spPr/>
        <p:txBody>
          <a:bodyPr/>
          <a:lstStyle/>
          <a:p>
            <a:fld id="{F841AE0D-259D-A44A-A7E7-762794FE128F}" type="datetimeFigureOut">
              <a:rPr lang="de-DE" smtClean="0"/>
              <a:t>11.04.18</a:t>
            </a:fld>
            <a:endParaRPr lang="de-DE"/>
          </a:p>
        </p:txBody>
      </p:sp>
      <p:sp>
        <p:nvSpPr>
          <p:cNvPr id="6" name="Fußzeilenplatzhalter 5">
            <a:extLst>
              <a:ext uri="{FF2B5EF4-FFF2-40B4-BE49-F238E27FC236}">
                <a16:creationId xmlns:a16="http://schemas.microsoft.com/office/drawing/2014/main" id="{FC5BA944-5E2E-4043-AC7F-47BCAE90FD90}"/>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0CF41C8-88B0-2A4B-989E-DFA598D8D5B2}"/>
              </a:ext>
            </a:extLst>
          </p:cNvPr>
          <p:cNvSpPr>
            <a:spLocks noGrp="1"/>
          </p:cNvSpPr>
          <p:nvPr>
            <p:ph type="sldNum" sz="quarter" idx="12"/>
          </p:nvPr>
        </p:nvSpPr>
        <p:spPr/>
        <p:txBody>
          <a:bodyPr/>
          <a:lstStyle/>
          <a:p>
            <a:fld id="{BDA89C5E-6238-7B43-B510-99648B48AB6A}" type="slidenum">
              <a:rPr lang="de-DE" smtClean="0"/>
              <a:t>‹Nr.›</a:t>
            </a:fld>
            <a:endParaRPr lang="de-DE"/>
          </a:p>
        </p:txBody>
      </p:sp>
    </p:spTree>
    <p:extLst>
      <p:ext uri="{BB962C8B-B14F-4D97-AF65-F5344CB8AC3E}">
        <p14:creationId xmlns:p14="http://schemas.microsoft.com/office/powerpoint/2010/main" val="1945529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1184B0-2614-6D42-80D6-B425A19B7397}"/>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D371D730-E49C-774C-B75E-71D3A7BE3F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a:extLst>
              <a:ext uri="{FF2B5EF4-FFF2-40B4-BE49-F238E27FC236}">
                <a16:creationId xmlns:a16="http://schemas.microsoft.com/office/drawing/2014/main" id="{02F16092-BB64-C64C-83FC-25F66D9C98A5}"/>
              </a:ext>
            </a:extLst>
          </p:cNvPr>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123F961E-1FC4-7A42-B221-7DC9808296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a:extLst>
              <a:ext uri="{FF2B5EF4-FFF2-40B4-BE49-F238E27FC236}">
                <a16:creationId xmlns:a16="http://schemas.microsoft.com/office/drawing/2014/main" id="{2CF38DBA-A6F3-7944-B555-D9D91DA763EC}"/>
              </a:ext>
            </a:extLst>
          </p:cNvPr>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B9EF4AA-B9FF-7545-8E1D-7987D9576AC2}"/>
              </a:ext>
            </a:extLst>
          </p:cNvPr>
          <p:cNvSpPr>
            <a:spLocks noGrp="1"/>
          </p:cNvSpPr>
          <p:nvPr>
            <p:ph type="dt" sz="half" idx="10"/>
          </p:nvPr>
        </p:nvSpPr>
        <p:spPr/>
        <p:txBody>
          <a:bodyPr/>
          <a:lstStyle/>
          <a:p>
            <a:fld id="{F841AE0D-259D-A44A-A7E7-762794FE128F}" type="datetimeFigureOut">
              <a:rPr lang="de-DE" smtClean="0"/>
              <a:t>11.04.18</a:t>
            </a:fld>
            <a:endParaRPr lang="de-DE"/>
          </a:p>
        </p:txBody>
      </p:sp>
      <p:sp>
        <p:nvSpPr>
          <p:cNvPr id="8" name="Fußzeilenplatzhalter 7">
            <a:extLst>
              <a:ext uri="{FF2B5EF4-FFF2-40B4-BE49-F238E27FC236}">
                <a16:creationId xmlns:a16="http://schemas.microsoft.com/office/drawing/2014/main" id="{7C45AC95-30D9-4144-A5EA-75F65F5CDC2D}"/>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2E55A903-0C34-6441-BA0F-59BF79922C70}"/>
              </a:ext>
            </a:extLst>
          </p:cNvPr>
          <p:cNvSpPr>
            <a:spLocks noGrp="1"/>
          </p:cNvSpPr>
          <p:nvPr>
            <p:ph type="sldNum" sz="quarter" idx="12"/>
          </p:nvPr>
        </p:nvSpPr>
        <p:spPr/>
        <p:txBody>
          <a:bodyPr/>
          <a:lstStyle/>
          <a:p>
            <a:fld id="{BDA89C5E-6238-7B43-B510-99648B48AB6A}" type="slidenum">
              <a:rPr lang="de-DE" smtClean="0"/>
              <a:t>‹Nr.›</a:t>
            </a:fld>
            <a:endParaRPr lang="de-DE"/>
          </a:p>
        </p:txBody>
      </p:sp>
    </p:spTree>
    <p:extLst>
      <p:ext uri="{BB962C8B-B14F-4D97-AF65-F5344CB8AC3E}">
        <p14:creationId xmlns:p14="http://schemas.microsoft.com/office/powerpoint/2010/main" val="3325165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78DE3B-492A-BE40-A96D-8ADCB555D760}"/>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BCDF4444-26B0-A947-937E-1793F2B8E76B}"/>
              </a:ext>
            </a:extLst>
          </p:cNvPr>
          <p:cNvSpPr>
            <a:spLocks noGrp="1"/>
          </p:cNvSpPr>
          <p:nvPr>
            <p:ph type="dt" sz="half" idx="10"/>
          </p:nvPr>
        </p:nvSpPr>
        <p:spPr/>
        <p:txBody>
          <a:bodyPr/>
          <a:lstStyle/>
          <a:p>
            <a:fld id="{F841AE0D-259D-A44A-A7E7-762794FE128F}" type="datetimeFigureOut">
              <a:rPr lang="de-DE" smtClean="0"/>
              <a:t>11.04.18</a:t>
            </a:fld>
            <a:endParaRPr lang="de-DE"/>
          </a:p>
        </p:txBody>
      </p:sp>
      <p:sp>
        <p:nvSpPr>
          <p:cNvPr id="4" name="Fußzeilenplatzhalter 3">
            <a:extLst>
              <a:ext uri="{FF2B5EF4-FFF2-40B4-BE49-F238E27FC236}">
                <a16:creationId xmlns:a16="http://schemas.microsoft.com/office/drawing/2014/main" id="{C706AF49-3F1F-9A44-A175-753085B0A517}"/>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0D371D26-45EA-3740-B980-CD1E3C1D0A16}"/>
              </a:ext>
            </a:extLst>
          </p:cNvPr>
          <p:cNvSpPr>
            <a:spLocks noGrp="1"/>
          </p:cNvSpPr>
          <p:nvPr>
            <p:ph type="sldNum" sz="quarter" idx="12"/>
          </p:nvPr>
        </p:nvSpPr>
        <p:spPr/>
        <p:txBody>
          <a:bodyPr/>
          <a:lstStyle/>
          <a:p>
            <a:fld id="{BDA89C5E-6238-7B43-B510-99648B48AB6A}" type="slidenum">
              <a:rPr lang="de-DE" smtClean="0"/>
              <a:t>‹Nr.›</a:t>
            </a:fld>
            <a:endParaRPr lang="de-DE"/>
          </a:p>
        </p:txBody>
      </p:sp>
    </p:spTree>
    <p:extLst>
      <p:ext uri="{BB962C8B-B14F-4D97-AF65-F5344CB8AC3E}">
        <p14:creationId xmlns:p14="http://schemas.microsoft.com/office/powerpoint/2010/main" val="2349221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66C7F06-5BA4-3A4C-B38E-0F15C7C73FDE}"/>
              </a:ext>
            </a:extLst>
          </p:cNvPr>
          <p:cNvSpPr>
            <a:spLocks noGrp="1"/>
          </p:cNvSpPr>
          <p:nvPr>
            <p:ph type="dt" sz="half" idx="10"/>
          </p:nvPr>
        </p:nvSpPr>
        <p:spPr/>
        <p:txBody>
          <a:bodyPr/>
          <a:lstStyle/>
          <a:p>
            <a:fld id="{F841AE0D-259D-A44A-A7E7-762794FE128F}" type="datetimeFigureOut">
              <a:rPr lang="de-DE" smtClean="0"/>
              <a:t>11.04.18</a:t>
            </a:fld>
            <a:endParaRPr lang="de-DE"/>
          </a:p>
        </p:txBody>
      </p:sp>
      <p:sp>
        <p:nvSpPr>
          <p:cNvPr id="3" name="Fußzeilenplatzhalter 2">
            <a:extLst>
              <a:ext uri="{FF2B5EF4-FFF2-40B4-BE49-F238E27FC236}">
                <a16:creationId xmlns:a16="http://schemas.microsoft.com/office/drawing/2014/main" id="{81984146-47B1-E54F-AE40-8BC27892856C}"/>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51BADEBD-4A15-5D43-87E0-E9B6841B7481}"/>
              </a:ext>
            </a:extLst>
          </p:cNvPr>
          <p:cNvSpPr>
            <a:spLocks noGrp="1"/>
          </p:cNvSpPr>
          <p:nvPr>
            <p:ph type="sldNum" sz="quarter" idx="12"/>
          </p:nvPr>
        </p:nvSpPr>
        <p:spPr/>
        <p:txBody>
          <a:bodyPr/>
          <a:lstStyle/>
          <a:p>
            <a:fld id="{BDA89C5E-6238-7B43-B510-99648B48AB6A}" type="slidenum">
              <a:rPr lang="de-DE" smtClean="0"/>
              <a:t>‹Nr.›</a:t>
            </a:fld>
            <a:endParaRPr lang="de-DE"/>
          </a:p>
        </p:txBody>
      </p:sp>
    </p:spTree>
    <p:extLst>
      <p:ext uri="{BB962C8B-B14F-4D97-AF65-F5344CB8AC3E}">
        <p14:creationId xmlns:p14="http://schemas.microsoft.com/office/powerpoint/2010/main" val="2538303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1A0511-DD3A-9B4F-ACBD-037C1FC26F36}"/>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27E868CD-3AC3-F041-9A08-DF141A2A43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27A3103-BD3E-D74A-B2CA-60552690DC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a:extLst>
              <a:ext uri="{FF2B5EF4-FFF2-40B4-BE49-F238E27FC236}">
                <a16:creationId xmlns:a16="http://schemas.microsoft.com/office/drawing/2014/main" id="{D576ECF9-49E4-8B4A-AE6D-4B3228A965E6}"/>
              </a:ext>
            </a:extLst>
          </p:cNvPr>
          <p:cNvSpPr>
            <a:spLocks noGrp="1"/>
          </p:cNvSpPr>
          <p:nvPr>
            <p:ph type="dt" sz="half" idx="10"/>
          </p:nvPr>
        </p:nvSpPr>
        <p:spPr/>
        <p:txBody>
          <a:bodyPr/>
          <a:lstStyle/>
          <a:p>
            <a:fld id="{F841AE0D-259D-A44A-A7E7-762794FE128F}" type="datetimeFigureOut">
              <a:rPr lang="de-DE" smtClean="0"/>
              <a:t>11.04.18</a:t>
            </a:fld>
            <a:endParaRPr lang="de-DE"/>
          </a:p>
        </p:txBody>
      </p:sp>
      <p:sp>
        <p:nvSpPr>
          <p:cNvPr id="6" name="Fußzeilenplatzhalter 5">
            <a:extLst>
              <a:ext uri="{FF2B5EF4-FFF2-40B4-BE49-F238E27FC236}">
                <a16:creationId xmlns:a16="http://schemas.microsoft.com/office/drawing/2014/main" id="{18569751-831D-024B-AAE0-8BA14730AB94}"/>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57537D6-6C6E-0A41-8296-F2ED4B8B922C}"/>
              </a:ext>
            </a:extLst>
          </p:cNvPr>
          <p:cNvSpPr>
            <a:spLocks noGrp="1"/>
          </p:cNvSpPr>
          <p:nvPr>
            <p:ph type="sldNum" sz="quarter" idx="12"/>
          </p:nvPr>
        </p:nvSpPr>
        <p:spPr/>
        <p:txBody>
          <a:bodyPr/>
          <a:lstStyle/>
          <a:p>
            <a:fld id="{BDA89C5E-6238-7B43-B510-99648B48AB6A}" type="slidenum">
              <a:rPr lang="de-DE" smtClean="0"/>
              <a:t>‹Nr.›</a:t>
            </a:fld>
            <a:endParaRPr lang="de-DE"/>
          </a:p>
        </p:txBody>
      </p:sp>
    </p:spTree>
    <p:extLst>
      <p:ext uri="{BB962C8B-B14F-4D97-AF65-F5344CB8AC3E}">
        <p14:creationId xmlns:p14="http://schemas.microsoft.com/office/powerpoint/2010/main" val="968288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C4473C-AA42-D044-8CF6-2EB1CE5816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CD252814-9A80-0041-8ACC-FCAAD970CA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B6AA8F54-44E5-0F4C-9762-073C661505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a:extLst>
              <a:ext uri="{FF2B5EF4-FFF2-40B4-BE49-F238E27FC236}">
                <a16:creationId xmlns:a16="http://schemas.microsoft.com/office/drawing/2014/main" id="{AB4C0C38-5692-3D4C-99C8-813F173E8822}"/>
              </a:ext>
            </a:extLst>
          </p:cNvPr>
          <p:cNvSpPr>
            <a:spLocks noGrp="1"/>
          </p:cNvSpPr>
          <p:nvPr>
            <p:ph type="dt" sz="half" idx="10"/>
          </p:nvPr>
        </p:nvSpPr>
        <p:spPr/>
        <p:txBody>
          <a:bodyPr/>
          <a:lstStyle/>
          <a:p>
            <a:fld id="{F841AE0D-259D-A44A-A7E7-762794FE128F}" type="datetimeFigureOut">
              <a:rPr lang="de-DE" smtClean="0"/>
              <a:t>11.04.18</a:t>
            </a:fld>
            <a:endParaRPr lang="de-DE"/>
          </a:p>
        </p:txBody>
      </p:sp>
      <p:sp>
        <p:nvSpPr>
          <p:cNvPr id="6" name="Fußzeilenplatzhalter 5">
            <a:extLst>
              <a:ext uri="{FF2B5EF4-FFF2-40B4-BE49-F238E27FC236}">
                <a16:creationId xmlns:a16="http://schemas.microsoft.com/office/drawing/2014/main" id="{23B2A855-DD6D-054D-B415-0CE98F09D78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589499E-5DE8-5C43-949B-5F2E7FC23A3D}"/>
              </a:ext>
            </a:extLst>
          </p:cNvPr>
          <p:cNvSpPr>
            <a:spLocks noGrp="1"/>
          </p:cNvSpPr>
          <p:nvPr>
            <p:ph type="sldNum" sz="quarter" idx="12"/>
          </p:nvPr>
        </p:nvSpPr>
        <p:spPr/>
        <p:txBody>
          <a:bodyPr/>
          <a:lstStyle/>
          <a:p>
            <a:fld id="{BDA89C5E-6238-7B43-B510-99648B48AB6A}" type="slidenum">
              <a:rPr lang="de-DE" smtClean="0"/>
              <a:t>‹Nr.›</a:t>
            </a:fld>
            <a:endParaRPr lang="de-DE"/>
          </a:p>
        </p:txBody>
      </p:sp>
    </p:spTree>
    <p:extLst>
      <p:ext uri="{BB962C8B-B14F-4D97-AF65-F5344CB8AC3E}">
        <p14:creationId xmlns:p14="http://schemas.microsoft.com/office/powerpoint/2010/main" val="707715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D56572DE-B070-6E47-8AF9-A2F141833E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F4641FE-3371-814E-943A-C3AA1381F4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374DEDD5-BC2F-494E-B375-D1B53EF69A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41AE0D-259D-A44A-A7E7-762794FE128F}" type="datetimeFigureOut">
              <a:rPr lang="de-DE" smtClean="0"/>
              <a:t>11.04.18</a:t>
            </a:fld>
            <a:endParaRPr lang="de-DE"/>
          </a:p>
        </p:txBody>
      </p:sp>
      <p:sp>
        <p:nvSpPr>
          <p:cNvPr id="5" name="Fußzeilenplatzhalter 4">
            <a:extLst>
              <a:ext uri="{FF2B5EF4-FFF2-40B4-BE49-F238E27FC236}">
                <a16:creationId xmlns:a16="http://schemas.microsoft.com/office/drawing/2014/main" id="{74D59B15-B0E9-334C-8EA4-1A7CE211DA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B128DA5-2B6F-2447-B97B-59C6F65C19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A89C5E-6238-7B43-B510-99648B48AB6A}" type="slidenum">
              <a:rPr lang="de-DE" smtClean="0"/>
              <a:t>‹Nr.›</a:t>
            </a:fld>
            <a:endParaRPr lang="de-DE"/>
          </a:p>
        </p:txBody>
      </p:sp>
    </p:spTree>
    <p:extLst>
      <p:ext uri="{BB962C8B-B14F-4D97-AF65-F5344CB8AC3E}">
        <p14:creationId xmlns:p14="http://schemas.microsoft.com/office/powerpoint/2010/main" val="823365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282419-A83F-F346-B9D8-CF8693BC0061}"/>
              </a:ext>
            </a:extLst>
          </p:cNvPr>
          <p:cNvSpPr>
            <a:spLocks noGrp="1"/>
          </p:cNvSpPr>
          <p:nvPr>
            <p:ph type="ctrTitle"/>
          </p:nvPr>
        </p:nvSpPr>
        <p:spPr>
          <a:xfrm>
            <a:off x="1524000" y="223736"/>
            <a:ext cx="9144000" cy="992221"/>
          </a:xfrm>
        </p:spPr>
        <p:txBody>
          <a:bodyPr>
            <a:normAutofit/>
          </a:bodyPr>
          <a:lstStyle/>
          <a:p>
            <a:r>
              <a:rPr lang="de-DE" sz="3200" b="1" dirty="0"/>
              <a:t>ICF-Anwenderkonferenz 2018</a:t>
            </a:r>
            <a:br>
              <a:rPr lang="de-DE" sz="3200" b="1" dirty="0"/>
            </a:br>
            <a:r>
              <a:rPr lang="de-DE" sz="3200" b="1" dirty="0"/>
              <a:t>Hamburg</a:t>
            </a:r>
          </a:p>
        </p:txBody>
      </p:sp>
      <p:sp>
        <p:nvSpPr>
          <p:cNvPr id="3" name="Untertitel 2">
            <a:extLst>
              <a:ext uri="{FF2B5EF4-FFF2-40B4-BE49-F238E27FC236}">
                <a16:creationId xmlns:a16="http://schemas.microsoft.com/office/drawing/2014/main" id="{CBB44E71-647B-364E-A912-4BA8AE990866}"/>
              </a:ext>
            </a:extLst>
          </p:cNvPr>
          <p:cNvSpPr>
            <a:spLocks noGrp="1"/>
          </p:cNvSpPr>
          <p:nvPr>
            <p:ph type="subTitle" idx="1"/>
          </p:nvPr>
        </p:nvSpPr>
        <p:spPr>
          <a:xfrm>
            <a:off x="840259" y="2125362"/>
            <a:ext cx="10503243" cy="3132438"/>
          </a:xfrm>
        </p:spPr>
        <p:txBody>
          <a:bodyPr>
            <a:normAutofit/>
          </a:bodyPr>
          <a:lstStyle/>
          <a:p>
            <a:r>
              <a:rPr lang="de-DE" sz="3200" dirty="0"/>
              <a:t>„Selbstbestimmung und Personenzentrierung:</a:t>
            </a:r>
          </a:p>
          <a:p>
            <a:r>
              <a:rPr lang="de-DE" sz="3200" dirty="0"/>
              <a:t>Wie sollte die ICF wirklich verwendet werden?“ </a:t>
            </a:r>
          </a:p>
          <a:p>
            <a:endParaRPr lang="de-DE" sz="3200" dirty="0"/>
          </a:p>
          <a:p>
            <a:r>
              <a:rPr lang="de-DE" dirty="0"/>
              <a:t>Dr. Harry Fuchs, Düsseldorf</a:t>
            </a:r>
          </a:p>
          <a:p>
            <a:endParaRPr lang="de-DE" dirty="0"/>
          </a:p>
          <a:p>
            <a:r>
              <a:rPr lang="de-DE" dirty="0"/>
              <a:t>Referat am 13.4.2018</a:t>
            </a:r>
          </a:p>
          <a:p>
            <a:endParaRPr lang="de-DE" dirty="0"/>
          </a:p>
        </p:txBody>
      </p:sp>
    </p:spTree>
    <p:extLst>
      <p:ext uri="{BB962C8B-B14F-4D97-AF65-F5344CB8AC3E}">
        <p14:creationId xmlns:p14="http://schemas.microsoft.com/office/powerpoint/2010/main" val="4186834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505604-EF43-8F49-B124-BD17AE78A98B}"/>
              </a:ext>
            </a:extLst>
          </p:cNvPr>
          <p:cNvSpPr>
            <a:spLocks noGrp="1"/>
          </p:cNvSpPr>
          <p:nvPr>
            <p:ph type="title"/>
          </p:nvPr>
        </p:nvSpPr>
        <p:spPr>
          <a:xfrm>
            <a:off x="838200" y="365125"/>
            <a:ext cx="10515600" cy="607641"/>
          </a:xfrm>
        </p:spPr>
        <p:txBody>
          <a:bodyPr>
            <a:normAutofit fontScale="90000"/>
          </a:bodyPr>
          <a:lstStyle/>
          <a:p>
            <a:r>
              <a:rPr lang="de-DE" dirty="0"/>
              <a:t>Die Ermittlung des Rehabilitationsbedarfs</a:t>
            </a:r>
          </a:p>
        </p:txBody>
      </p:sp>
      <p:sp>
        <p:nvSpPr>
          <p:cNvPr id="3" name="Inhaltsplatzhalter 2">
            <a:extLst>
              <a:ext uri="{FF2B5EF4-FFF2-40B4-BE49-F238E27FC236}">
                <a16:creationId xmlns:a16="http://schemas.microsoft.com/office/drawing/2014/main" id="{0AC71DA2-8553-9E4D-94CF-D9B5C2C12B7F}"/>
              </a:ext>
            </a:extLst>
          </p:cNvPr>
          <p:cNvSpPr>
            <a:spLocks noGrp="1"/>
          </p:cNvSpPr>
          <p:nvPr>
            <p:ph idx="1"/>
          </p:nvPr>
        </p:nvSpPr>
        <p:spPr>
          <a:xfrm>
            <a:off x="175098" y="1147864"/>
            <a:ext cx="11702374" cy="5029099"/>
          </a:xfrm>
        </p:spPr>
        <p:txBody>
          <a:bodyPr/>
          <a:lstStyle/>
          <a:p>
            <a:pPr marL="0" indent="0">
              <a:buNone/>
            </a:pPr>
            <a:r>
              <a:rPr lang="de-DE" dirty="0"/>
              <a:t>ist danach Schlüsselfunktion für</a:t>
            </a:r>
          </a:p>
          <a:p>
            <a:r>
              <a:rPr lang="de-DE" dirty="0"/>
              <a:t>die Leistungsentscheidung an sich, aber auch </a:t>
            </a:r>
          </a:p>
          <a:p>
            <a:r>
              <a:rPr lang="de-DE" dirty="0"/>
              <a:t>für die Ausübung des Auswahlermessen bzgl. der geeigneten Leistung nach </a:t>
            </a:r>
          </a:p>
          <a:p>
            <a:pPr marL="0" indent="0">
              <a:buNone/>
            </a:pPr>
            <a:r>
              <a:rPr lang="de-DE" dirty="0"/>
              <a:t>   § 36 Abs. 2 SGB IX</a:t>
            </a:r>
          </a:p>
          <a:p>
            <a:pPr marL="0" indent="0">
              <a:buNone/>
            </a:pPr>
            <a:r>
              <a:rPr lang="de-DE" dirty="0"/>
              <a:t>und letztlich Basis</a:t>
            </a:r>
          </a:p>
          <a:p>
            <a:r>
              <a:rPr lang="de-DE" dirty="0"/>
              <a:t>der Klärung der Geeignetheit eines Leistungserbringers (§ 28 Abs. 1 Nr. 3 SGB IX) für die Ausführung der Leistungen sowie</a:t>
            </a:r>
          </a:p>
          <a:p>
            <a:r>
              <a:rPr lang="de-DE" dirty="0"/>
              <a:t>der gebotenen Qualität und Wirksamkeit der Leistungsausführung (§§ 25,37 SGB IX)</a:t>
            </a:r>
          </a:p>
        </p:txBody>
      </p:sp>
    </p:spTree>
    <p:extLst>
      <p:ext uri="{BB962C8B-B14F-4D97-AF65-F5344CB8AC3E}">
        <p14:creationId xmlns:p14="http://schemas.microsoft.com/office/powerpoint/2010/main" val="1122319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1981200" y="274638"/>
            <a:ext cx="8229600" cy="6034682"/>
          </a:xfrm>
        </p:spPr>
        <p:txBody>
          <a:bodyPr>
            <a:normAutofit/>
          </a:bodyPr>
          <a:lstStyle/>
          <a:p>
            <a:r>
              <a:rPr lang="de-DE" dirty="0"/>
              <a:t>Anforderungen des BTHG</a:t>
            </a:r>
            <a:br>
              <a:rPr lang="de-DE" dirty="0"/>
            </a:br>
            <a:r>
              <a:rPr lang="de-DE" dirty="0"/>
              <a:t>an die Instrumente</a:t>
            </a:r>
            <a:br>
              <a:rPr lang="de-DE" dirty="0"/>
            </a:br>
            <a:r>
              <a:rPr lang="de-DE" dirty="0"/>
              <a:t>zur Ermittlung des Rehabilitationsbedarfs</a:t>
            </a:r>
          </a:p>
        </p:txBody>
      </p:sp>
    </p:spTree>
    <p:extLst>
      <p:ext uri="{BB962C8B-B14F-4D97-AF65-F5344CB8AC3E}">
        <p14:creationId xmlns:p14="http://schemas.microsoft.com/office/powerpoint/2010/main" val="2091449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1981200" y="274638"/>
            <a:ext cx="8229600" cy="634082"/>
          </a:xfrm>
        </p:spPr>
        <p:txBody>
          <a:bodyPr>
            <a:normAutofit/>
          </a:bodyPr>
          <a:lstStyle/>
          <a:p>
            <a:r>
              <a:rPr lang="de-DE" sz="3200" dirty="0"/>
              <a:t>Trägerübergreifendes, abweichungsfestes Recht</a:t>
            </a:r>
          </a:p>
        </p:txBody>
      </p:sp>
      <p:sp>
        <p:nvSpPr>
          <p:cNvPr id="3" name="Inhaltsplatzhalter 2"/>
          <p:cNvSpPr>
            <a:spLocks noGrp="1"/>
          </p:cNvSpPr>
          <p:nvPr>
            <p:ph idx="1"/>
          </p:nvPr>
        </p:nvSpPr>
        <p:spPr>
          <a:xfrm>
            <a:off x="543697" y="980729"/>
            <a:ext cx="10016799" cy="5145435"/>
          </a:xfrm>
        </p:spPr>
        <p:txBody>
          <a:bodyPr>
            <a:normAutofit fontScale="77500" lnSpcReduction="20000"/>
          </a:bodyPr>
          <a:lstStyle/>
          <a:p>
            <a:pPr>
              <a:buNone/>
            </a:pPr>
            <a:r>
              <a:rPr lang="de-DE" sz="2400" b="1" dirty="0"/>
              <a:t>§ 7 Vorbehalt abweichender Regelungen</a:t>
            </a:r>
          </a:p>
          <a:p>
            <a:pPr>
              <a:buNone/>
            </a:pPr>
            <a:endParaRPr lang="de-DE" sz="2400" b="1" dirty="0"/>
          </a:p>
          <a:p>
            <a:pPr marL="457200" indent="-457200">
              <a:buAutoNum type="arabicParenBoth"/>
            </a:pPr>
            <a:r>
              <a:rPr lang="de-DE" sz="2400" dirty="0"/>
              <a:t>Die </a:t>
            </a:r>
            <a:r>
              <a:rPr lang="de-DE" sz="2400" dirty="0">
                <a:solidFill>
                  <a:srgbClr val="002060"/>
                </a:solidFill>
              </a:rPr>
              <a:t>Vorschriften im Teil 1 gelten für die Leistungen zur Teilhabe,</a:t>
            </a:r>
            <a:r>
              <a:rPr lang="de-DE" sz="2400" dirty="0"/>
              <a:t> </a:t>
            </a:r>
            <a:r>
              <a:rPr lang="de-DE" sz="2400" dirty="0">
                <a:solidFill>
                  <a:srgbClr val="002060"/>
                </a:solidFill>
              </a:rPr>
              <a:t>soweit sich  aus den für den</a:t>
            </a:r>
          </a:p>
          <a:p>
            <a:pPr marL="0" indent="0">
              <a:buNone/>
            </a:pPr>
            <a:r>
              <a:rPr lang="de-DE" sz="2400" dirty="0">
                <a:solidFill>
                  <a:srgbClr val="002060"/>
                </a:solidFill>
              </a:rPr>
              <a:t>         jeweiligen Rehabilitationsträger geltenden Leistungsgesetzen nichts Abweichendes ergibt.</a:t>
            </a:r>
            <a:r>
              <a:rPr lang="de-DE" sz="2400" dirty="0"/>
              <a:t> </a:t>
            </a:r>
          </a:p>
          <a:p>
            <a:pPr marL="0" indent="0">
              <a:buNone/>
            </a:pPr>
            <a:r>
              <a:rPr lang="de-DE" sz="2400" dirty="0"/>
              <a:t>        Die Zuständigkeit und die Voraussetzungen für die Leistungen zur Teilhabe richten sich nach den</a:t>
            </a:r>
          </a:p>
          <a:p>
            <a:pPr marL="0" indent="0">
              <a:buNone/>
            </a:pPr>
            <a:r>
              <a:rPr lang="de-DE" sz="2400" dirty="0"/>
              <a:t>        für den jeweiligen Rehabilitationsträger geltenden Leistungsgesetzen. </a:t>
            </a:r>
          </a:p>
          <a:p>
            <a:pPr marL="0" indent="0">
              <a:buNone/>
            </a:pPr>
            <a:r>
              <a:rPr lang="de-DE" sz="2400" dirty="0"/>
              <a:t>        Das Recht der Eingliederungshilfe im Teil 2 ist ein Leistungsgesetz  im Sinne von Satz 1 und 2.</a:t>
            </a:r>
          </a:p>
          <a:p>
            <a:pPr>
              <a:buNone/>
            </a:pPr>
            <a:endParaRPr lang="de-DE" sz="2400" dirty="0"/>
          </a:p>
          <a:p>
            <a:pPr>
              <a:buNone/>
            </a:pPr>
            <a:r>
              <a:rPr lang="de-DE" sz="2400" dirty="0"/>
              <a:t>(2) </a:t>
            </a:r>
            <a:r>
              <a:rPr lang="de-DE" sz="2400" dirty="0">
                <a:solidFill>
                  <a:srgbClr val="0070C0"/>
                </a:solidFill>
              </a:rPr>
              <a:t>Abweichend von Absatz 1 gehen die Vorschriften der Kapitel 2 bis 4 den für die jeweiligen</a:t>
            </a:r>
          </a:p>
          <a:p>
            <a:pPr>
              <a:buNone/>
            </a:pPr>
            <a:r>
              <a:rPr lang="de-DE" sz="2400" dirty="0">
                <a:solidFill>
                  <a:srgbClr val="0070C0"/>
                </a:solidFill>
              </a:rPr>
              <a:t>      Rehabilitationsträger geltenden Leistungsgesetzen vor. </a:t>
            </a:r>
          </a:p>
          <a:p>
            <a:pPr>
              <a:buNone/>
            </a:pPr>
            <a:r>
              <a:rPr lang="de-DE" sz="2400" dirty="0">
                <a:solidFill>
                  <a:srgbClr val="0070C0"/>
                </a:solidFill>
              </a:rPr>
              <a:t>      Von den Vorschriften in Kapitel 4 kann durch Landesrecht nicht abgewichen werden.</a:t>
            </a:r>
          </a:p>
          <a:p>
            <a:pPr>
              <a:buNone/>
            </a:pPr>
            <a:endParaRPr lang="de-DE" sz="2400" dirty="0">
              <a:solidFill>
                <a:srgbClr val="0070C0"/>
              </a:solidFill>
            </a:endParaRPr>
          </a:p>
          <a:p>
            <a:pPr>
              <a:buNone/>
            </a:pPr>
            <a:r>
              <a:rPr lang="de-DE" sz="2400" dirty="0">
                <a:solidFill>
                  <a:srgbClr val="002060"/>
                </a:solidFill>
              </a:rPr>
              <a:t>Hinweis: Die Regelung zu den Instrumenten der Ermittlung des</a:t>
            </a:r>
          </a:p>
          <a:p>
            <a:pPr>
              <a:buNone/>
            </a:pPr>
            <a:r>
              <a:rPr lang="de-DE" sz="2400" dirty="0">
                <a:solidFill>
                  <a:srgbClr val="002060"/>
                </a:solidFill>
              </a:rPr>
              <a:t>                Rehabilitationsbedarfs (§ 13) findet sich in Kapitel 3.</a:t>
            </a:r>
          </a:p>
        </p:txBody>
      </p:sp>
    </p:spTree>
    <p:extLst>
      <p:ext uri="{BB962C8B-B14F-4D97-AF65-F5344CB8AC3E}">
        <p14:creationId xmlns:p14="http://schemas.microsoft.com/office/powerpoint/2010/main" val="127710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1981200" y="188640"/>
            <a:ext cx="8229600" cy="1656184"/>
          </a:xfrm>
        </p:spPr>
        <p:txBody>
          <a:bodyPr>
            <a:normAutofit fontScale="90000"/>
          </a:bodyPr>
          <a:lstStyle/>
          <a:p>
            <a:br>
              <a:rPr lang="de-DE" sz="3100" b="1" dirty="0"/>
            </a:br>
            <a:r>
              <a:rPr lang="de-DE" sz="3100" b="1" dirty="0"/>
              <a:t>§ 13 Abs. 1 SGB IX   </a:t>
            </a:r>
            <a:br>
              <a:rPr lang="de-DE" sz="3100" b="1" dirty="0"/>
            </a:br>
            <a:r>
              <a:rPr lang="de-DE" sz="3100" b="1" dirty="0"/>
              <a:t>Instrumente zur Ermittlung des Rehabilitationsbedarfs</a:t>
            </a:r>
            <a:br>
              <a:rPr lang="de-DE" b="1" dirty="0"/>
            </a:br>
            <a:endParaRPr lang="de-DE" dirty="0"/>
          </a:p>
        </p:txBody>
      </p:sp>
      <p:sp>
        <p:nvSpPr>
          <p:cNvPr id="3" name="Inhaltsplatzhalter 2"/>
          <p:cNvSpPr>
            <a:spLocks noGrp="1"/>
          </p:cNvSpPr>
          <p:nvPr>
            <p:ph idx="1"/>
          </p:nvPr>
        </p:nvSpPr>
        <p:spPr>
          <a:xfrm>
            <a:off x="838199" y="1519881"/>
            <a:ext cx="10777151" cy="4657082"/>
          </a:xfrm>
        </p:spPr>
        <p:txBody>
          <a:bodyPr>
            <a:normAutofit fontScale="92500"/>
          </a:bodyPr>
          <a:lstStyle/>
          <a:p>
            <a:pPr>
              <a:buNone/>
            </a:pPr>
            <a:endParaRPr lang="de-DE" sz="2400" b="1" dirty="0"/>
          </a:p>
          <a:p>
            <a:pPr marL="457200" indent="-457200">
              <a:buAutoNum type="arabicParenBoth"/>
            </a:pPr>
            <a:r>
              <a:rPr lang="de-DE" sz="2400" dirty="0"/>
              <a:t>Zur </a:t>
            </a:r>
            <a:r>
              <a:rPr lang="de-DE" sz="2400" dirty="0">
                <a:solidFill>
                  <a:srgbClr val="0070C0"/>
                </a:solidFill>
              </a:rPr>
              <a:t>einheitlichen und überprüfbaren Ermittlung des individuellen Rehabilitationsbedarfs</a:t>
            </a:r>
          </a:p>
          <a:p>
            <a:pPr marL="0" indent="0">
              <a:buNone/>
            </a:pPr>
            <a:r>
              <a:rPr lang="de-DE" sz="2400" dirty="0">
                <a:solidFill>
                  <a:srgbClr val="0070C0"/>
                </a:solidFill>
              </a:rPr>
              <a:t>       </a:t>
            </a:r>
            <a:r>
              <a:rPr lang="de-DE" sz="2400" dirty="0"/>
              <a:t>verwenden </a:t>
            </a:r>
            <a:r>
              <a:rPr lang="de-DE" sz="2400" dirty="0">
                <a:solidFill>
                  <a:srgbClr val="0070C0"/>
                </a:solidFill>
              </a:rPr>
              <a:t>die Rehabilitationsträger </a:t>
            </a:r>
            <a:r>
              <a:rPr lang="de-DE" sz="2400" dirty="0">
                <a:solidFill>
                  <a:srgbClr val="FF0000"/>
                </a:solidFill>
              </a:rPr>
              <a:t>systematische Arbeitsprozesse </a:t>
            </a:r>
            <a:r>
              <a:rPr lang="de-DE" sz="2400" dirty="0"/>
              <a:t>und </a:t>
            </a:r>
            <a:r>
              <a:rPr lang="de-DE" sz="2400" dirty="0">
                <a:solidFill>
                  <a:srgbClr val="FF0000"/>
                </a:solidFill>
              </a:rPr>
              <a:t>standardisierte</a:t>
            </a:r>
          </a:p>
          <a:p>
            <a:pPr>
              <a:buNone/>
            </a:pPr>
            <a:r>
              <a:rPr lang="de-DE" sz="2400" dirty="0">
                <a:solidFill>
                  <a:srgbClr val="FF0000"/>
                </a:solidFill>
              </a:rPr>
              <a:t>      Arbeitsmittel (Instrumente) </a:t>
            </a:r>
            <a:r>
              <a:rPr lang="de-DE" sz="2400" dirty="0">
                <a:solidFill>
                  <a:srgbClr val="002060"/>
                </a:solidFill>
              </a:rPr>
              <a:t>nach den für sie geltenden Leistungsgesetzen</a:t>
            </a:r>
            <a:r>
              <a:rPr lang="de-DE" sz="2400" dirty="0"/>
              <a:t>. </a:t>
            </a:r>
          </a:p>
          <a:p>
            <a:pPr>
              <a:buNone/>
            </a:pPr>
            <a:r>
              <a:rPr lang="de-DE" sz="2400" dirty="0"/>
              <a:t>      </a:t>
            </a:r>
          </a:p>
          <a:p>
            <a:pPr>
              <a:buNone/>
            </a:pPr>
            <a:r>
              <a:rPr lang="de-DE" sz="2400" dirty="0"/>
              <a:t>      Die Instrumente </a:t>
            </a:r>
            <a:r>
              <a:rPr lang="de-DE" sz="2400" dirty="0">
                <a:solidFill>
                  <a:srgbClr val="002060"/>
                </a:solidFill>
              </a:rPr>
              <a:t>sollen</a:t>
            </a:r>
            <a:r>
              <a:rPr lang="de-DE" sz="2400" dirty="0"/>
              <a:t> den von den Rehabilitationsträgern </a:t>
            </a:r>
            <a:r>
              <a:rPr lang="de-DE" sz="2400" dirty="0">
                <a:solidFill>
                  <a:srgbClr val="002060"/>
                </a:solidFill>
              </a:rPr>
              <a:t>vereinbarten Grundsätzen für</a:t>
            </a:r>
          </a:p>
          <a:p>
            <a:pPr>
              <a:buNone/>
            </a:pPr>
            <a:r>
              <a:rPr lang="de-DE" sz="2400" dirty="0">
                <a:solidFill>
                  <a:srgbClr val="002060"/>
                </a:solidFill>
              </a:rPr>
              <a:t>      Instrumente zur Bedarfsermittlung nach § 26 Absatz 2 Nummer 7 entsprechen. </a:t>
            </a:r>
          </a:p>
          <a:p>
            <a:pPr>
              <a:buNone/>
            </a:pPr>
            <a:r>
              <a:rPr lang="de-DE" sz="2400" dirty="0"/>
              <a:t>     </a:t>
            </a:r>
          </a:p>
          <a:p>
            <a:pPr>
              <a:buNone/>
            </a:pPr>
            <a:r>
              <a:rPr lang="de-DE" sz="2400" dirty="0"/>
              <a:t>      Die Rehabilitationsträger können die Entwicklung von Instrumenten durch ihre Verbände</a:t>
            </a:r>
          </a:p>
          <a:p>
            <a:pPr>
              <a:buNone/>
            </a:pPr>
            <a:r>
              <a:rPr lang="de-DE" sz="2400" dirty="0"/>
              <a:t>      und Vereinigungen wahrnehmen lassen oder Dritte mit der Entwicklung beauftragen.</a:t>
            </a:r>
          </a:p>
        </p:txBody>
      </p:sp>
    </p:spTree>
    <p:extLst>
      <p:ext uri="{BB962C8B-B14F-4D97-AF65-F5344CB8AC3E}">
        <p14:creationId xmlns:p14="http://schemas.microsoft.com/office/powerpoint/2010/main" val="35486126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1828800" y="188640"/>
            <a:ext cx="8686800" cy="1008112"/>
          </a:xfrm>
        </p:spPr>
        <p:txBody>
          <a:bodyPr>
            <a:normAutofit fontScale="90000"/>
          </a:bodyPr>
          <a:lstStyle/>
          <a:p>
            <a:br>
              <a:rPr lang="de-DE" dirty="0"/>
            </a:br>
            <a:r>
              <a:rPr lang="de-DE" sz="3100" b="1" dirty="0"/>
              <a:t>§ 13 Abs. 2 SGB IX </a:t>
            </a:r>
            <a:br>
              <a:rPr lang="de-DE" dirty="0"/>
            </a:br>
            <a:r>
              <a:rPr lang="de-DE" sz="3100" b="1" dirty="0">
                <a:latin typeface="Calibri" pitchFamily="34" charset="0"/>
                <a:cs typeface="Calibri" pitchFamily="34" charset="0"/>
              </a:rPr>
              <a:t>Ermittlung des Rehabilitationsbedarfs ab 1.1.2018</a:t>
            </a:r>
            <a:br>
              <a:rPr lang="de-DE" sz="3100" b="1" dirty="0">
                <a:latin typeface="Calibri" pitchFamily="34" charset="0"/>
                <a:cs typeface="Calibri" pitchFamily="34" charset="0"/>
              </a:rPr>
            </a:br>
            <a:endParaRPr lang="de-DE" sz="3100" b="1" dirty="0">
              <a:latin typeface="Calibri" pitchFamily="34" charset="0"/>
              <a:cs typeface="Calibri" pitchFamily="34" charset="0"/>
            </a:endParaRPr>
          </a:p>
        </p:txBody>
      </p:sp>
      <p:sp>
        <p:nvSpPr>
          <p:cNvPr id="3" name="Inhaltsplatzhalter 2"/>
          <p:cNvSpPr>
            <a:spLocks noGrp="1"/>
          </p:cNvSpPr>
          <p:nvPr>
            <p:ph idx="1"/>
          </p:nvPr>
        </p:nvSpPr>
        <p:spPr>
          <a:xfrm>
            <a:off x="469557" y="1297459"/>
            <a:ext cx="10663881" cy="4828705"/>
          </a:xfrm>
        </p:spPr>
        <p:txBody>
          <a:bodyPr>
            <a:normAutofit fontScale="77500" lnSpcReduction="20000"/>
          </a:bodyPr>
          <a:lstStyle/>
          <a:p>
            <a:pPr marL="0" indent="0">
              <a:buNone/>
            </a:pPr>
            <a:r>
              <a:rPr lang="de-DE" sz="2400" dirty="0"/>
              <a:t>(2) Die Instrumente nach Abs. 1 gewährleisten eine individuelle und funktionsbezogene Bedarfsermittlung</a:t>
            </a:r>
          </a:p>
          <a:p>
            <a:pPr marL="0" indent="0">
              <a:buNone/>
            </a:pPr>
            <a:r>
              <a:rPr lang="de-DE" sz="2400" dirty="0"/>
              <a:t>      und sichern die Dokumentation und Nachprüfbarkeit der Bedarfsermittlung, </a:t>
            </a:r>
            <a:r>
              <a:rPr lang="de-DE" sz="2400" dirty="0">
                <a:solidFill>
                  <a:srgbClr val="0070C0"/>
                </a:solidFill>
              </a:rPr>
              <a:t>indem sie insbesondere</a:t>
            </a:r>
          </a:p>
          <a:p>
            <a:pPr marL="0" indent="0">
              <a:buNone/>
            </a:pPr>
            <a:r>
              <a:rPr lang="de-DE" sz="2400" dirty="0">
                <a:solidFill>
                  <a:srgbClr val="0070C0"/>
                </a:solidFill>
              </a:rPr>
              <a:t>      erfassen</a:t>
            </a:r>
          </a:p>
          <a:p>
            <a:pPr marL="0" indent="0">
              <a:buNone/>
            </a:pPr>
            <a:endParaRPr lang="de-DE" sz="2400" dirty="0">
              <a:solidFill>
                <a:srgbClr val="0070C0"/>
              </a:solidFill>
            </a:endParaRPr>
          </a:p>
          <a:p>
            <a:pPr marL="0" indent="0">
              <a:buNone/>
            </a:pPr>
            <a:r>
              <a:rPr lang="de-DE" sz="2400" dirty="0">
                <a:solidFill>
                  <a:srgbClr val="0070C0"/>
                </a:solidFill>
              </a:rPr>
              <a:t>      1. ob eine Behinderung vorliegt oder einzutreten droht,</a:t>
            </a:r>
          </a:p>
          <a:p>
            <a:pPr marL="0" indent="0">
              <a:buNone/>
            </a:pPr>
            <a:r>
              <a:rPr lang="de-DE" sz="2400" dirty="0">
                <a:solidFill>
                  <a:srgbClr val="0070C0"/>
                </a:solidFill>
              </a:rPr>
              <a:t>      2. welche Auswirkung die Behinderung auf die Teilhabe des Leistungsberechtigten hat</a:t>
            </a:r>
          </a:p>
          <a:p>
            <a:pPr marL="0" indent="0">
              <a:buNone/>
            </a:pPr>
            <a:r>
              <a:rPr lang="de-DE" sz="2400" dirty="0">
                <a:solidFill>
                  <a:srgbClr val="0070C0"/>
                </a:solidFill>
              </a:rPr>
              <a:t>      3. welche Ziele mit Leistungen zur Teilhabe erreicht werden sollen</a:t>
            </a:r>
          </a:p>
          <a:p>
            <a:pPr marL="0" indent="0">
              <a:buNone/>
            </a:pPr>
            <a:r>
              <a:rPr lang="de-DE" sz="2400" dirty="0">
                <a:solidFill>
                  <a:srgbClr val="0070C0"/>
                </a:solidFill>
              </a:rPr>
              <a:t>      4. welche Leistungen im Rahmen einer Prognose zur Erreichung  der Ziele voraussichtlich</a:t>
            </a:r>
          </a:p>
          <a:p>
            <a:pPr marL="0" indent="0">
              <a:buNone/>
            </a:pPr>
            <a:r>
              <a:rPr lang="de-DE" sz="2400" dirty="0">
                <a:solidFill>
                  <a:srgbClr val="0070C0"/>
                </a:solidFill>
              </a:rPr>
              <a:t>          erfolgreich sind.</a:t>
            </a:r>
          </a:p>
          <a:p>
            <a:pPr marL="0" indent="0">
              <a:buNone/>
            </a:pPr>
            <a:endParaRPr lang="de-DE" sz="2400" dirty="0">
              <a:solidFill>
                <a:srgbClr val="0070C0"/>
              </a:solidFill>
            </a:endParaRPr>
          </a:p>
          <a:p>
            <a:pPr marL="0" indent="0">
              <a:buNone/>
            </a:pPr>
            <a:r>
              <a:rPr lang="de-DE" sz="2400" dirty="0"/>
              <a:t>Anmerkung:</a:t>
            </a:r>
          </a:p>
          <a:p>
            <a:pPr marL="0" indent="0">
              <a:buNone/>
            </a:pPr>
            <a:r>
              <a:rPr lang="de-DE" sz="2400" dirty="0">
                <a:solidFill>
                  <a:srgbClr val="0070C0"/>
                </a:solidFill>
              </a:rPr>
              <a:t>Das gilt übergreifend für </a:t>
            </a:r>
            <a:r>
              <a:rPr lang="de-DE" sz="2400" dirty="0"/>
              <a:t>alle</a:t>
            </a:r>
            <a:r>
              <a:rPr lang="de-DE" sz="2400" dirty="0">
                <a:solidFill>
                  <a:srgbClr val="0070C0"/>
                </a:solidFill>
              </a:rPr>
              <a:t> von den Trägern zur Bedarfsermittlung verwendeten systematischen</a:t>
            </a:r>
          </a:p>
          <a:p>
            <a:pPr marL="0" indent="0">
              <a:buNone/>
            </a:pPr>
            <a:r>
              <a:rPr lang="de-DE" sz="2400" dirty="0">
                <a:solidFill>
                  <a:srgbClr val="0070C0"/>
                </a:solidFill>
              </a:rPr>
              <a:t>Arbeitsprozesse und standardisierten Arbeitsmittel, auch für Hilfeplanverfahren bzw. Grundlagen des</a:t>
            </a:r>
          </a:p>
          <a:p>
            <a:pPr marL="0" indent="0">
              <a:buNone/>
            </a:pPr>
            <a:r>
              <a:rPr lang="de-DE" sz="2400" dirty="0">
                <a:solidFill>
                  <a:srgbClr val="0070C0"/>
                </a:solidFill>
              </a:rPr>
              <a:t>Gesamtplanes im Teil 2 des SGB IX.  </a:t>
            </a:r>
          </a:p>
        </p:txBody>
      </p:sp>
      <p:sp>
        <p:nvSpPr>
          <p:cNvPr id="4" name="Foliennummernplatzhalter 3"/>
          <p:cNvSpPr>
            <a:spLocks noGrp="1"/>
          </p:cNvSpPr>
          <p:nvPr>
            <p:ph type="sldNum" sz="quarter" idx="12"/>
          </p:nvPr>
        </p:nvSpPr>
        <p:spPr/>
        <p:txBody>
          <a:bodyPr/>
          <a:lstStyle/>
          <a:p>
            <a:fld id="{8969A2B7-495A-4245-BADE-851D70D7ADF4}" type="slidenum">
              <a:rPr lang="de-DE" smtClean="0"/>
              <a:pPr/>
              <a:t>14</a:t>
            </a:fld>
            <a:endParaRPr lang="de-DE"/>
          </a:p>
        </p:txBody>
      </p:sp>
    </p:spTree>
    <p:extLst>
      <p:ext uri="{BB962C8B-B14F-4D97-AF65-F5344CB8AC3E}">
        <p14:creationId xmlns:p14="http://schemas.microsoft.com/office/powerpoint/2010/main" val="38927957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889686" y="222422"/>
            <a:ext cx="9625914" cy="939113"/>
          </a:xfrm>
        </p:spPr>
        <p:txBody>
          <a:bodyPr>
            <a:normAutofit fontScale="90000"/>
          </a:bodyPr>
          <a:lstStyle/>
          <a:p>
            <a:br>
              <a:rPr lang="de-DE" sz="3200" dirty="0">
                <a:latin typeface="Calibri" pitchFamily="34" charset="0"/>
                <a:cs typeface="Calibri" pitchFamily="34" charset="0"/>
              </a:rPr>
            </a:br>
            <a:r>
              <a:rPr lang="de-DE" sz="3200" b="1" dirty="0">
                <a:latin typeface="Calibri" pitchFamily="34" charset="0"/>
                <a:cs typeface="Calibri" pitchFamily="34" charset="0"/>
              </a:rPr>
              <a:t>§ 17 SGB IX – Begutachtung = eine Methode der Ermittlung</a:t>
            </a:r>
            <a:endParaRPr lang="de-DE" sz="3200" dirty="0">
              <a:latin typeface="Calibri" pitchFamily="34" charset="0"/>
              <a:cs typeface="Calibri" pitchFamily="34" charset="0"/>
            </a:endParaRPr>
          </a:p>
        </p:txBody>
      </p:sp>
      <p:sp>
        <p:nvSpPr>
          <p:cNvPr id="3" name="Inhaltsplatzhalter 2"/>
          <p:cNvSpPr>
            <a:spLocks noGrp="1"/>
          </p:cNvSpPr>
          <p:nvPr>
            <p:ph idx="1"/>
          </p:nvPr>
        </p:nvSpPr>
        <p:spPr>
          <a:xfrm>
            <a:off x="271849" y="939115"/>
            <a:ext cx="11281719" cy="5141012"/>
          </a:xfrm>
        </p:spPr>
        <p:txBody>
          <a:bodyPr>
            <a:noAutofit/>
          </a:bodyPr>
          <a:lstStyle/>
          <a:p>
            <a:pPr>
              <a:buNone/>
            </a:pPr>
            <a:endParaRPr lang="de-DE" sz="2400" b="1" dirty="0">
              <a:solidFill>
                <a:srgbClr val="0070C0"/>
              </a:solidFill>
              <a:latin typeface="Calibri" pitchFamily="34" charset="0"/>
              <a:cs typeface="Calibri" pitchFamily="34" charset="0"/>
            </a:endParaRPr>
          </a:p>
          <a:p>
            <a:pPr marL="457200" indent="-457200">
              <a:buAutoNum type="arabicParenBoth"/>
            </a:pPr>
            <a:r>
              <a:rPr lang="de-DE" sz="2400" dirty="0">
                <a:solidFill>
                  <a:srgbClr val="0070C0"/>
                </a:solidFill>
                <a:latin typeface="Calibri" pitchFamily="34" charset="0"/>
                <a:cs typeface="Calibri" pitchFamily="34" charset="0"/>
              </a:rPr>
              <a:t>Ist</a:t>
            </a:r>
            <a:r>
              <a:rPr lang="de-DE" sz="2400" dirty="0">
                <a:latin typeface="Calibri" pitchFamily="34" charset="0"/>
                <a:cs typeface="Calibri" pitchFamily="34" charset="0"/>
              </a:rPr>
              <a:t> für die Feststellung des Rehabilitationsbedarfs </a:t>
            </a:r>
            <a:r>
              <a:rPr lang="de-DE" sz="2400" dirty="0">
                <a:solidFill>
                  <a:srgbClr val="0070C0"/>
                </a:solidFill>
                <a:latin typeface="Calibri" pitchFamily="34" charset="0"/>
                <a:cs typeface="Calibri" pitchFamily="34" charset="0"/>
              </a:rPr>
              <a:t>ein Gutachten erforderlich</a:t>
            </a:r>
            <a:r>
              <a:rPr lang="de-DE" sz="2400" dirty="0">
                <a:latin typeface="Calibri" pitchFamily="34" charset="0"/>
                <a:cs typeface="Calibri" pitchFamily="34" charset="0"/>
              </a:rPr>
              <a:t>, beauftragt der leistende Rehabilitationsträger unverzüglich </a:t>
            </a:r>
            <a:r>
              <a:rPr lang="de-DE" sz="2400" dirty="0">
                <a:solidFill>
                  <a:srgbClr val="0070C0"/>
                </a:solidFill>
                <a:latin typeface="Calibri" pitchFamily="34" charset="0"/>
                <a:cs typeface="Calibri" pitchFamily="34" charset="0"/>
              </a:rPr>
              <a:t>einen geeigneten Sachverständigen.</a:t>
            </a:r>
            <a:r>
              <a:rPr lang="de-DE" sz="2400" dirty="0">
                <a:latin typeface="Calibri" pitchFamily="34" charset="0"/>
                <a:cs typeface="Calibri" pitchFamily="34" charset="0"/>
              </a:rPr>
              <a:t> </a:t>
            </a:r>
          </a:p>
          <a:p>
            <a:pPr marL="457200" indent="-457200">
              <a:buNone/>
            </a:pPr>
            <a:r>
              <a:rPr lang="de-DE" sz="2400" dirty="0">
                <a:latin typeface="Calibri" pitchFamily="34" charset="0"/>
                <a:cs typeface="Calibri" pitchFamily="34" charset="0"/>
              </a:rPr>
              <a:t>       Er benennt den Leistungsberechtigten in der Regel </a:t>
            </a:r>
            <a:r>
              <a:rPr lang="de-DE" sz="2400" dirty="0">
                <a:solidFill>
                  <a:srgbClr val="0070C0"/>
                </a:solidFill>
                <a:latin typeface="Calibri" pitchFamily="34" charset="0"/>
                <a:cs typeface="Calibri" pitchFamily="34" charset="0"/>
              </a:rPr>
              <a:t>drei möglichst wohnortnahe Sachverständige</a:t>
            </a:r>
            <a:r>
              <a:rPr lang="de-DE" sz="2400" dirty="0">
                <a:latin typeface="Calibri" pitchFamily="34" charset="0"/>
                <a:cs typeface="Calibri" pitchFamily="34" charset="0"/>
              </a:rPr>
              <a:t>, soweit </a:t>
            </a:r>
            <a:r>
              <a:rPr lang="de-DE" sz="2400" dirty="0">
                <a:solidFill>
                  <a:srgbClr val="0070C0"/>
                </a:solidFill>
                <a:latin typeface="Calibri" pitchFamily="34" charset="0"/>
                <a:cs typeface="Calibri" pitchFamily="34" charset="0"/>
              </a:rPr>
              <a:t>nicht gesetzlich die Begutachtung durch einen sozialmedizinischen Dienst</a:t>
            </a:r>
            <a:r>
              <a:rPr lang="de-DE" sz="2400" dirty="0">
                <a:latin typeface="Calibri" pitchFamily="34" charset="0"/>
                <a:cs typeface="Calibri" pitchFamily="34" charset="0"/>
              </a:rPr>
              <a:t> vorgesehen ist. </a:t>
            </a:r>
          </a:p>
          <a:p>
            <a:pPr marL="457200" indent="-457200">
              <a:buNone/>
            </a:pPr>
            <a:r>
              <a:rPr lang="de-DE" sz="2400" dirty="0">
                <a:latin typeface="Calibri" pitchFamily="34" charset="0"/>
                <a:cs typeface="Calibri" pitchFamily="34" charset="0"/>
              </a:rPr>
              <a:t>       (Anmerkung: </a:t>
            </a:r>
            <a:r>
              <a:rPr lang="de-DE" sz="2400" dirty="0">
                <a:solidFill>
                  <a:srgbClr val="0070C0"/>
                </a:solidFill>
                <a:latin typeface="Calibri" pitchFamily="34" charset="0"/>
                <a:cs typeface="Calibri" pitchFamily="34" charset="0"/>
              </a:rPr>
              <a:t>Nur MDK § 275 SGB V – mithin: Lex GKV</a:t>
            </a:r>
            <a:r>
              <a:rPr lang="de-DE" sz="2400" dirty="0">
                <a:latin typeface="Calibri" pitchFamily="34" charset="0"/>
                <a:cs typeface="Calibri" pitchFamily="34" charset="0"/>
              </a:rPr>
              <a:t>)</a:t>
            </a:r>
          </a:p>
          <a:p>
            <a:pPr marL="457200" indent="-457200">
              <a:buNone/>
            </a:pPr>
            <a:r>
              <a:rPr lang="de-DE" sz="2400" dirty="0">
                <a:latin typeface="Calibri" pitchFamily="34" charset="0"/>
                <a:cs typeface="Calibri" pitchFamily="34" charset="0"/>
              </a:rPr>
              <a:t>       Haben sich Leistungsberechtigte für einen benannten Sachverständigen entschieden, wird dem Wunsch Rechnung getragen.</a:t>
            </a:r>
          </a:p>
          <a:p>
            <a:pPr>
              <a:buNone/>
            </a:pPr>
            <a:endParaRPr lang="de-DE" sz="1800" dirty="0">
              <a:latin typeface="Calibri" pitchFamily="34" charset="0"/>
              <a:cs typeface="Calibri" pitchFamily="34" charset="0"/>
            </a:endParaRPr>
          </a:p>
        </p:txBody>
      </p:sp>
      <p:sp>
        <p:nvSpPr>
          <p:cNvPr id="4" name="Foliennummernplatzhalter 3"/>
          <p:cNvSpPr>
            <a:spLocks noGrp="1"/>
          </p:cNvSpPr>
          <p:nvPr>
            <p:ph type="sldNum" sz="quarter" idx="12"/>
          </p:nvPr>
        </p:nvSpPr>
        <p:spPr/>
        <p:txBody>
          <a:bodyPr/>
          <a:lstStyle/>
          <a:p>
            <a:fld id="{8969A2B7-495A-4245-BADE-851D70D7ADF4}" type="slidenum">
              <a:rPr lang="de-DE" smtClean="0"/>
              <a:pPr/>
              <a:t>15</a:t>
            </a:fld>
            <a:endParaRPr lang="de-DE"/>
          </a:p>
        </p:txBody>
      </p:sp>
    </p:spTree>
    <p:extLst>
      <p:ext uri="{BB962C8B-B14F-4D97-AF65-F5344CB8AC3E}">
        <p14:creationId xmlns:p14="http://schemas.microsoft.com/office/powerpoint/2010/main" val="32532413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D24679-F98A-0F40-B144-C7645DF59588}"/>
              </a:ext>
            </a:extLst>
          </p:cNvPr>
          <p:cNvSpPr>
            <a:spLocks noGrp="1"/>
          </p:cNvSpPr>
          <p:nvPr>
            <p:ph type="title"/>
          </p:nvPr>
        </p:nvSpPr>
        <p:spPr/>
        <p:txBody>
          <a:bodyPr>
            <a:normAutofit/>
          </a:bodyPr>
          <a:lstStyle/>
          <a:p>
            <a:r>
              <a:rPr lang="de-DE" sz="2800" b="1" dirty="0">
                <a:latin typeface="Calibri" pitchFamily="34" charset="0"/>
                <a:cs typeface="Calibri" pitchFamily="34" charset="0"/>
              </a:rPr>
              <a:t>§ 17 SGB IX – Begutachtung -</a:t>
            </a:r>
            <a:endParaRPr lang="de-DE" sz="2800" b="1" dirty="0"/>
          </a:p>
        </p:txBody>
      </p:sp>
      <p:sp>
        <p:nvSpPr>
          <p:cNvPr id="3" name="Inhaltsplatzhalter 2">
            <a:extLst>
              <a:ext uri="{FF2B5EF4-FFF2-40B4-BE49-F238E27FC236}">
                <a16:creationId xmlns:a16="http://schemas.microsoft.com/office/drawing/2014/main" id="{75F70EB7-08BA-6A4A-823B-EFB859E5A207}"/>
              </a:ext>
            </a:extLst>
          </p:cNvPr>
          <p:cNvSpPr>
            <a:spLocks noGrp="1"/>
          </p:cNvSpPr>
          <p:nvPr>
            <p:ph idx="1"/>
          </p:nvPr>
        </p:nvSpPr>
        <p:spPr/>
        <p:txBody>
          <a:bodyPr>
            <a:normAutofit fontScale="92500"/>
          </a:bodyPr>
          <a:lstStyle/>
          <a:p>
            <a:pPr>
              <a:buNone/>
            </a:pPr>
            <a:r>
              <a:rPr lang="de-DE" dirty="0">
                <a:latin typeface="Calibri" pitchFamily="34" charset="0"/>
                <a:cs typeface="Calibri" pitchFamily="34" charset="0"/>
              </a:rPr>
              <a:t>(2) Der Sachverständige nimmt eine </a:t>
            </a:r>
            <a:r>
              <a:rPr lang="de-DE" dirty="0">
                <a:solidFill>
                  <a:srgbClr val="0070C0"/>
                </a:solidFill>
                <a:latin typeface="Calibri" pitchFamily="34" charset="0"/>
                <a:cs typeface="Calibri" pitchFamily="34" charset="0"/>
              </a:rPr>
              <a:t>umfassende sozialmedizinische, bei</a:t>
            </a:r>
          </a:p>
          <a:p>
            <a:pPr>
              <a:buNone/>
            </a:pPr>
            <a:r>
              <a:rPr lang="de-DE" dirty="0">
                <a:solidFill>
                  <a:srgbClr val="0070C0"/>
                </a:solidFill>
                <a:latin typeface="Calibri" pitchFamily="34" charset="0"/>
                <a:cs typeface="Calibri" pitchFamily="34" charset="0"/>
              </a:rPr>
              <a:t>      Bedarf auch psychologische Begutachtung,</a:t>
            </a:r>
            <a:r>
              <a:rPr lang="de-DE" dirty="0">
                <a:latin typeface="Calibri" pitchFamily="34" charset="0"/>
                <a:cs typeface="Calibri" pitchFamily="34" charset="0"/>
              </a:rPr>
              <a:t>(Anmerkung: ggfls. auch</a:t>
            </a:r>
          </a:p>
          <a:p>
            <a:pPr>
              <a:buNone/>
            </a:pPr>
            <a:r>
              <a:rPr lang="de-DE" dirty="0">
                <a:latin typeface="Calibri" pitchFamily="34" charset="0"/>
                <a:cs typeface="Calibri" pitchFamily="34" charset="0"/>
              </a:rPr>
              <a:t>      </a:t>
            </a:r>
            <a:r>
              <a:rPr lang="de-DE" dirty="0">
                <a:solidFill>
                  <a:srgbClr val="0070C0"/>
                </a:solidFill>
                <a:latin typeface="Calibri" pitchFamily="34" charset="0"/>
                <a:cs typeface="Calibri" pitchFamily="34" charset="0"/>
              </a:rPr>
              <a:t>Sachverständige aus anderen Disziplinen</a:t>
            </a:r>
            <a:r>
              <a:rPr lang="de-DE" dirty="0">
                <a:latin typeface="Calibri" pitchFamily="34" charset="0"/>
                <a:cs typeface="Calibri" pitchFamily="34" charset="0"/>
              </a:rPr>
              <a:t>) vor und erstellt das Gutachten</a:t>
            </a:r>
          </a:p>
          <a:p>
            <a:pPr>
              <a:buNone/>
            </a:pPr>
            <a:r>
              <a:rPr lang="de-DE" dirty="0">
                <a:latin typeface="Calibri" pitchFamily="34" charset="0"/>
                <a:cs typeface="Calibri" pitchFamily="34" charset="0"/>
              </a:rPr>
              <a:t>      </a:t>
            </a:r>
            <a:r>
              <a:rPr lang="de-DE" dirty="0">
                <a:solidFill>
                  <a:srgbClr val="0070C0"/>
                </a:solidFill>
                <a:latin typeface="Calibri" pitchFamily="34" charset="0"/>
                <a:cs typeface="Calibri" pitchFamily="34" charset="0"/>
              </a:rPr>
              <a:t>innerhalb von zwei Wochen nach Auftragserteilung.</a:t>
            </a:r>
          </a:p>
          <a:p>
            <a:pPr>
              <a:buNone/>
            </a:pPr>
            <a:r>
              <a:rPr lang="de-DE" dirty="0">
                <a:latin typeface="Calibri" pitchFamily="34" charset="0"/>
                <a:cs typeface="Calibri" pitchFamily="34" charset="0"/>
              </a:rPr>
              <a:t>      Das </a:t>
            </a:r>
            <a:r>
              <a:rPr lang="de-DE" dirty="0">
                <a:solidFill>
                  <a:srgbClr val="0070C0"/>
                </a:solidFill>
                <a:latin typeface="Calibri" pitchFamily="34" charset="0"/>
                <a:cs typeface="Calibri" pitchFamily="34" charset="0"/>
              </a:rPr>
              <a:t>Gutachten </a:t>
            </a:r>
            <a:r>
              <a:rPr lang="de-DE" u="sng" dirty="0">
                <a:solidFill>
                  <a:srgbClr val="0070C0"/>
                </a:solidFill>
                <a:latin typeface="Calibri" pitchFamily="34" charset="0"/>
                <a:cs typeface="Calibri" pitchFamily="34" charset="0"/>
              </a:rPr>
              <a:t>soll</a:t>
            </a:r>
            <a:r>
              <a:rPr lang="de-DE" dirty="0">
                <a:solidFill>
                  <a:srgbClr val="0070C0"/>
                </a:solidFill>
                <a:latin typeface="Calibri" pitchFamily="34" charset="0"/>
                <a:cs typeface="Calibri" pitchFamily="34" charset="0"/>
              </a:rPr>
              <a:t> </a:t>
            </a:r>
            <a:r>
              <a:rPr lang="de-DE" dirty="0">
                <a:latin typeface="Calibri" pitchFamily="34" charset="0"/>
                <a:cs typeface="Calibri" pitchFamily="34" charset="0"/>
              </a:rPr>
              <a:t>den von den Rehabilitationsträgern </a:t>
            </a:r>
            <a:r>
              <a:rPr lang="de-DE" dirty="0">
                <a:solidFill>
                  <a:srgbClr val="0070C0"/>
                </a:solidFill>
                <a:latin typeface="Calibri" pitchFamily="34" charset="0"/>
                <a:cs typeface="Calibri" pitchFamily="34" charset="0"/>
              </a:rPr>
              <a:t>vereinbarten</a:t>
            </a:r>
          </a:p>
          <a:p>
            <a:pPr>
              <a:buNone/>
            </a:pPr>
            <a:r>
              <a:rPr lang="de-DE" dirty="0">
                <a:solidFill>
                  <a:srgbClr val="0070C0"/>
                </a:solidFill>
                <a:latin typeface="Calibri" pitchFamily="34" charset="0"/>
                <a:cs typeface="Calibri" pitchFamily="34" charset="0"/>
              </a:rPr>
              <a:t>      einheitlichen Grundsätzen </a:t>
            </a:r>
            <a:r>
              <a:rPr lang="de-DE" dirty="0">
                <a:latin typeface="Calibri" pitchFamily="34" charset="0"/>
                <a:cs typeface="Calibri" pitchFamily="34" charset="0"/>
              </a:rPr>
              <a:t>zur Durchführung von Begutachtungen nach </a:t>
            </a:r>
          </a:p>
          <a:p>
            <a:pPr>
              <a:buNone/>
            </a:pPr>
            <a:r>
              <a:rPr lang="de-DE" dirty="0">
                <a:latin typeface="Calibri" pitchFamily="34" charset="0"/>
                <a:cs typeface="Calibri" pitchFamily="34" charset="0"/>
              </a:rPr>
              <a:t>      § 25 Absatz 1 Nummer 4 </a:t>
            </a:r>
            <a:r>
              <a:rPr lang="de-DE" dirty="0">
                <a:solidFill>
                  <a:srgbClr val="0070C0"/>
                </a:solidFill>
                <a:latin typeface="Calibri" pitchFamily="34" charset="0"/>
                <a:cs typeface="Calibri" pitchFamily="34" charset="0"/>
              </a:rPr>
              <a:t>entsprechen</a:t>
            </a:r>
            <a:r>
              <a:rPr lang="de-DE" dirty="0">
                <a:latin typeface="Calibri" pitchFamily="34" charset="0"/>
                <a:cs typeface="Calibri" pitchFamily="34" charset="0"/>
              </a:rPr>
              <a:t>. </a:t>
            </a:r>
            <a:r>
              <a:rPr lang="de-DE" dirty="0">
                <a:solidFill>
                  <a:srgbClr val="0070C0"/>
                </a:solidFill>
                <a:latin typeface="Calibri" pitchFamily="34" charset="0"/>
                <a:cs typeface="Calibri" pitchFamily="34" charset="0"/>
              </a:rPr>
              <a:t>Die in dem Gutachten getroffenen</a:t>
            </a:r>
          </a:p>
          <a:p>
            <a:pPr>
              <a:buNone/>
            </a:pPr>
            <a:r>
              <a:rPr lang="de-DE" dirty="0">
                <a:solidFill>
                  <a:srgbClr val="0070C0"/>
                </a:solidFill>
                <a:latin typeface="Calibri" pitchFamily="34" charset="0"/>
                <a:cs typeface="Calibri" pitchFamily="34" charset="0"/>
              </a:rPr>
              <a:t>      Feststellungen zum Rehabilitationsbedarf werden den Entscheidungen</a:t>
            </a:r>
          </a:p>
          <a:p>
            <a:pPr>
              <a:buNone/>
            </a:pPr>
            <a:r>
              <a:rPr lang="de-DE" dirty="0">
                <a:solidFill>
                  <a:srgbClr val="0070C0"/>
                </a:solidFill>
                <a:latin typeface="Calibri" pitchFamily="34" charset="0"/>
                <a:cs typeface="Calibri" pitchFamily="34" charset="0"/>
              </a:rPr>
              <a:t>      der Rehabilitationsträger zugrunde gelegt.</a:t>
            </a:r>
            <a:r>
              <a:rPr lang="de-DE" dirty="0">
                <a:latin typeface="Calibri" pitchFamily="34" charset="0"/>
                <a:cs typeface="Calibri" pitchFamily="34" charset="0"/>
              </a:rPr>
              <a:t> </a:t>
            </a:r>
          </a:p>
          <a:p>
            <a:endParaRPr lang="de-DE" dirty="0"/>
          </a:p>
        </p:txBody>
      </p:sp>
    </p:spTree>
    <p:extLst>
      <p:ext uri="{BB962C8B-B14F-4D97-AF65-F5344CB8AC3E}">
        <p14:creationId xmlns:p14="http://schemas.microsoft.com/office/powerpoint/2010/main" val="10017626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1981200" y="274638"/>
            <a:ext cx="8229600" cy="778098"/>
          </a:xfrm>
        </p:spPr>
        <p:txBody>
          <a:bodyPr>
            <a:normAutofit fontScale="90000"/>
          </a:bodyPr>
          <a:lstStyle/>
          <a:p>
            <a:r>
              <a:rPr lang="de-DE" sz="2800" dirty="0"/>
              <a:t>Gemeinsame Empfehlung „Begutachtung“ der BAR</a:t>
            </a:r>
            <a:br>
              <a:rPr lang="de-DE" sz="2800" dirty="0"/>
            </a:br>
            <a:r>
              <a:rPr lang="de-DE" sz="2200" dirty="0"/>
              <a:t>Neufassung ab 1.12.2016</a:t>
            </a:r>
            <a:br>
              <a:rPr lang="de-DE" sz="2800" dirty="0"/>
            </a:br>
            <a:endParaRPr lang="de-DE" sz="2800" dirty="0"/>
          </a:p>
        </p:txBody>
      </p:sp>
      <p:sp>
        <p:nvSpPr>
          <p:cNvPr id="3" name="Inhaltsplatzhalter 2"/>
          <p:cNvSpPr>
            <a:spLocks noGrp="1"/>
          </p:cNvSpPr>
          <p:nvPr>
            <p:ph idx="1"/>
          </p:nvPr>
        </p:nvSpPr>
        <p:spPr>
          <a:xfrm>
            <a:off x="1775520" y="1124745"/>
            <a:ext cx="8640960" cy="5001419"/>
          </a:xfrm>
        </p:spPr>
        <p:txBody>
          <a:bodyPr>
            <a:normAutofit/>
          </a:bodyPr>
          <a:lstStyle/>
          <a:p>
            <a:r>
              <a:rPr lang="de-DE" sz="2000" dirty="0"/>
              <a:t>Mit dieser Gemeinsamen Empfehlung werden trägerübergreifende Grundsätze für die Begutachtung vereinbart. Die sozialrechtlichen Rahmenbedingungen und damit verbundenen Verfahren </a:t>
            </a:r>
            <a:r>
              <a:rPr lang="de-DE" sz="2000" dirty="0">
                <a:solidFill>
                  <a:srgbClr val="0070C0"/>
                </a:solidFill>
              </a:rPr>
              <a:t>ergeben sich insbesondere aus dem SGB IX und der UN-Behindertenrechtskonvention (UN-BRK), den jeweils maßgeblichen Leistungsgesetzen und den auf Ebene der BAR vereinbarten Gemeinsamen Empfehlungen. </a:t>
            </a:r>
          </a:p>
          <a:p>
            <a:r>
              <a:rPr lang="de-DE" sz="2000" dirty="0"/>
              <a:t>Die Internationale Klassifikation der Funktionsfähigkeit, Behinderung und Gesundheit (ICF) und das ihr zugrundeliegende bio-psycho-soziale Modell der WHO unterstützen eine umfassende Betrachtung von Gesundheitsproblemen und deren Auswirkungen im realen Lebens- und Arbeitskontext. Aus diesem Grund </a:t>
            </a:r>
            <a:r>
              <a:rPr lang="de-DE" sz="2000" dirty="0">
                <a:solidFill>
                  <a:srgbClr val="0070C0"/>
                </a:solidFill>
              </a:rPr>
              <a:t>wird die ICF auch für die Gliederung des Gutachtens als konzeptionelles Bezugssystem herangezogen. Dies unterstützt die Möglichkeit, wechselseitige Beziehungen zwischen einer Person mit einem Gesundheitsproblem und ihrem Lebenshintergrund (Kontextfaktoren) systematisch zu beschreiben.</a:t>
            </a:r>
          </a:p>
        </p:txBody>
      </p:sp>
      <p:sp>
        <p:nvSpPr>
          <p:cNvPr id="4" name="Foliennummernplatzhalter 3"/>
          <p:cNvSpPr>
            <a:spLocks noGrp="1"/>
          </p:cNvSpPr>
          <p:nvPr>
            <p:ph type="sldNum" sz="quarter" idx="12"/>
          </p:nvPr>
        </p:nvSpPr>
        <p:spPr/>
        <p:txBody>
          <a:bodyPr/>
          <a:lstStyle/>
          <a:p>
            <a:fld id="{3EC08F9D-73EE-4B4D-937B-B3FC1AD2C1F0}" type="slidenum">
              <a:rPr lang="de-DE" smtClean="0"/>
              <a:pPr/>
              <a:t>17</a:t>
            </a:fld>
            <a:endParaRPr lang="de-DE"/>
          </a:p>
        </p:txBody>
      </p:sp>
    </p:spTree>
    <p:extLst>
      <p:ext uri="{BB962C8B-B14F-4D97-AF65-F5344CB8AC3E}">
        <p14:creationId xmlns:p14="http://schemas.microsoft.com/office/powerpoint/2010/main" val="29910713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1828800" y="0"/>
            <a:ext cx="8686800" cy="1295400"/>
          </a:xfrm>
        </p:spPr>
        <p:txBody>
          <a:bodyPr>
            <a:normAutofit/>
          </a:bodyPr>
          <a:lstStyle/>
          <a:p>
            <a:r>
              <a:rPr lang="de-DE" sz="2800" dirty="0"/>
              <a:t>§ 3 Allgemeine inhaltliche Grundsätze für die Gutachtenerstellung</a:t>
            </a:r>
          </a:p>
        </p:txBody>
      </p:sp>
      <p:sp>
        <p:nvSpPr>
          <p:cNvPr id="3" name="Inhaltsplatzhalter 2"/>
          <p:cNvSpPr>
            <a:spLocks noGrp="1"/>
          </p:cNvSpPr>
          <p:nvPr>
            <p:ph idx="1"/>
          </p:nvPr>
        </p:nvSpPr>
        <p:spPr/>
        <p:txBody>
          <a:bodyPr>
            <a:normAutofit/>
          </a:bodyPr>
          <a:lstStyle/>
          <a:p>
            <a:pPr>
              <a:buNone/>
            </a:pPr>
            <a:r>
              <a:rPr lang="de-DE" sz="2000" dirty="0"/>
              <a:t>(1) Durch das Gutachten werden die Notwendigkeit und die Zielsetzung einer Leistung zur Teilhabe geklärt und auch die Frage beantwortet, inwieweit und wie die in § 4 Abs. 1 Nr. 1 bis 4 SGB IX aufgeführten Ziele für behinderte Menschen verwirklicht werden können. In diesem Zusammenhang sind die bestehenden Barrieren und Förderfaktoren individuell zu ermitteln. Die Prognose berücksichtigt dabei die bestmögliche Förderung und Nutzung aller Ressourcen und Kompetenzen. </a:t>
            </a:r>
          </a:p>
          <a:p>
            <a:pPr>
              <a:buNone/>
            </a:pPr>
            <a:r>
              <a:rPr lang="de-DE" sz="2000" dirty="0"/>
              <a:t>(2) </a:t>
            </a:r>
            <a:r>
              <a:rPr lang="de-DE" sz="2000" dirty="0">
                <a:solidFill>
                  <a:srgbClr val="0070C0"/>
                </a:solidFill>
              </a:rPr>
              <a:t>Der Begutachtung liegt das bio-psycho-soziale Modell der WHO zugrunde</a:t>
            </a:r>
            <a:r>
              <a:rPr lang="de-DE" sz="2000" dirty="0"/>
              <a:t>. Sowohl die Funktionsfähigkeit als auch die Behinderung eines Menschen sind in diesem Ansatz als das Ergebnis oder die Folge einer komplexen Beziehung zwischen dem Menschen mit einem Gesundheitsproblem und seinen Umwelt- und personbezogenen Faktoren (Kontextfaktoren) gekennzeichnet (siehe Anhang). Dabei sind auch krankheitsbedingte Gefährdungs- und Belastungsfaktoren zu berücksichtigen, die sich im bio-psycho-sozialen Modell nicht umfassend abbilden lassen</a:t>
            </a:r>
          </a:p>
        </p:txBody>
      </p:sp>
      <p:sp>
        <p:nvSpPr>
          <p:cNvPr id="4" name="Foliennummernplatzhalter 3"/>
          <p:cNvSpPr>
            <a:spLocks noGrp="1"/>
          </p:cNvSpPr>
          <p:nvPr>
            <p:ph type="sldNum" sz="quarter" idx="12"/>
          </p:nvPr>
        </p:nvSpPr>
        <p:spPr/>
        <p:txBody>
          <a:bodyPr/>
          <a:lstStyle/>
          <a:p>
            <a:fld id="{3EC08F9D-73EE-4B4D-937B-B3FC1AD2C1F0}" type="slidenum">
              <a:rPr lang="de-DE" smtClean="0"/>
              <a:pPr/>
              <a:t>18</a:t>
            </a:fld>
            <a:endParaRPr lang="de-DE"/>
          </a:p>
        </p:txBody>
      </p:sp>
    </p:spTree>
    <p:extLst>
      <p:ext uri="{BB962C8B-B14F-4D97-AF65-F5344CB8AC3E}">
        <p14:creationId xmlns:p14="http://schemas.microsoft.com/office/powerpoint/2010/main" val="3239047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1981200" y="274638"/>
            <a:ext cx="8229600" cy="5458618"/>
          </a:xfrm>
        </p:spPr>
        <p:txBody>
          <a:bodyPr>
            <a:normAutofit/>
          </a:bodyPr>
          <a:lstStyle/>
          <a:p>
            <a:r>
              <a:rPr lang="de-DE" sz="3200" dirty="0"/>
              <a:t>Verfahrensregelungen zur Entwicklung</a:t>
            </a:r>
            <a:br>
              <a:rPr lang="de-DE" sz="3200" dirty="0"/>
            </a:br>
            <a:r>
              <a:rPr lang="de-DE" sz="3200" dirty="0"/>
              <a:t>systematischer Arbeitsprozesse und standardisierter Arbeitsmittel (Instrumente) zur Ermittlung des Rehabilitationsbedarfs</a:t>
            </a:r>
          </a:p>
        </p:txBody>
      </p:sp>
    </p:spTree>
    <p:extLst>
      <p:ext uri="{BB962C8B-B14F-4D97-AF65-F5344CB8AC3E}">
        <p14:creationId xmlns:p14="http://schemas.microsoft.com/office/powerpoint/2010/main" val="2238414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49ED1C-19E6-F74B-883E-6F52C092AD12}"/>
              </a:ext>
            </a:extLst>
          </p:cNvPr>
          <p:cNvSpPr>
            <a:spLocks noGrp="1"/>
          </p:cNvSpPr>
          <p:nvPr>
            <p:ph type="title"/>
          </p:nvPr>
        </p:nvSpPr>
        <p:spPr>
          <a:xfrm>
            <a:off x="838200" y="365125"/>
            <a:ext cx="10515600" cy="5588203"/>
          </a:xfrm>
        </p:spPr>
        <p:txBody>
          <a:bodyPr/>
          <a:lstStyle/>
          <a:p>
            <a:r>
              <a:rPr lang="de-DE" dirty="0"/>
              <a:t>Selbstbestimmung und Personenzentrierung</a:t>
            </a:r>
            <a:br>
              <a:rPr lang="de-DE" dirty="0"/>
            </a:br>
            <a:r>
              <a:rPr lang="de-DE" dirty="0"/>
              <a:t>im Teilhaberecht</a:t>
            </a:r>
            <a:br>
              <a:rPr lang="de-DE" dirty="0"/>
            </a:br>
            <a:r>
              <a:rPr lang="de-DE" dirty="0"/>
              <a:t>- Begriffsbestimmung -</a:t>
            </a:r>
          </a:p>
        </p:txBody>
      </p:sp>
    </p:spTree>
    <p:extLst>
      <p:ext uri="{BB962C8B-B14F-4D97-AF65-F5344CB8AC3E}">
        <p14:creationId xmlns:p14="http://schemas.microsoft.com/office/powerpoint/2010/main" val="23976915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1828800" y="188640"/>
            <a:ext cx="8686800" cy="720080"/>
          </a:xfrm>
        </p:spPr>
        <p:txBody>
          <a:bodyPr>
            <a:normAutofit fontScale="90000"/>
          </a:bodyPr>
          <a:lstStyle/>
          <a:p>
            <a:r>
              <a:rPr lang="de-DE" sz="2800" dirty="0"/>
              <a:t>Aufgabe der</a:t>
            </a:r>
            <a:br>
              <a:rPr lang="de-DE" sz="2800" dirty="0"/>
            </a:br>
            <a:r>
              <a:rPr lang="de-DE" sz="2800" dirty="0"/>
              <a:t>Bundesarbeitsgemeinschaft für Rehabilitation (BAR)</a:t>
            </a:r>
          </a:p>
        </p:txBody>
      </p:sp>
      <p:sp>
        <p:nvSpPr>
          <p:cNvPr id="3" name="Inhaltsplatzhalter 2"/>
          <p:cNvSpPr>
            <a:spLocks noGrp="1"/>
          </p:cNvSpPr>
          <p:nvPr>
            <p:ph idx="1"/>
          </p:nvPr>
        </p:nvSpPr>
        <p:spPr>
          <a:xfrm>
            <a:off x="1631504" y="1600201"/>
            <a:ext cx="8928992" cy="4525963"/>
          </a:xfrm>
        </p:spPr>
        <p:txBody>
          <a:bodyPr>
            <a:normAutofit/>
          </a:bodyPr>
          <a:lstStyle/>
          <a:p>
            <a:pPr>
              <a:buNone/>
            </a:pPr>
            <a:r>
              <a:rPr lang="de-DE" sz="2000" dirty="0"/>
              <a:t>(2) </a:t>
            </a:r>
            <a:r>
              <a:rPr lang="de-DE" sz="2000" dirty="0">
                <a:solidFill>
                  <a:srgbClr val="0070C0"/>
                </a:solidFill>
              </a:rPr>
              <a:t>Die Aufgaben der Bundesarbeitsgemeinschaft für Rehabilitation sind</a:t>
            </a:r>
          </a:p>
          <a:p>
            <a:pPr>
              <a:buNone/>
            </a:pPr>
            <a:r>
              <a:rPr lang="de-DE" sz="2000" dirty="0">
                <a:solidFill>
                  <a:srgbClr val="0070C0"/>
                </a:solidFill>
              </a:rPr>
              <a:t>      insbesondere:</a:t>
            </a:r>
          </a:p>
          <a:p>
            <a:pPr>
              <a:buNone/>
            </a:pPr>
            <a:r>
              <a:rPr lang="de-DE" sz="2000" dirty="0"/>
              <a:t>         1. ………..</a:t>
            </a:r>
          </a:p>
          <a:p>
            <a:pPr>
              <a:buNone/>
            </a:pPr>
            <a:r>
              <a:rPr lang="de-DE" sz="2000" dirty="0"/>
              <a:t>         2. </a:t>
            </a:r>
            <a:r>
              <a:rPr lang="de-DE" sz="2000" dirty="0">
                <a:solidFill>
                  <a:srgbClr val="0070C0"/>
                </a:solidFill>
              </a:rPr>
              <a:t>die Erarbeitung von gemeinsamen Grundsätzen zur Bedarfserkennung,</a:t>
            </a:r>
          </a:p>
          <a:p>
            <a:pPr>
              <a:buNone/>
            </a:pPr>
            <a:r>
              <a:rPr lang="de-DE" sz="2000" dirty="0">
                <a:solidFill>
                  <a:srgbClr val="0070C0"/>
                </a:solidFill>
              </a:rPr>
              <a:t>              Bedarfsermittlung und Koordinierung von Rehabilitationsmaßnahmen und</a:t>
            </a:r>
          </a:p>
          <a:p>
            <a:pPr>
              <a:buNone/>
            </a:pPr>
            <a:r>
              <a:rPr lang="de-DE" sz="2000" dirty="0">
                <a:solidFill>
                  <a:srgbClr val="0070C0"/>
                </a:solidFill>
              </a:rPr>
              <a:t>              zur trägerübergreifenden Zusammenarbeit</a:t>
            </a:r>
          </a:p>
        </p:txBody>
      </p:sp>
      <p:sp>
        <p:nvSpPr>
          <p:cNvPr id="4" name="Foliennummernplatzhalter 3"/>
          <p:cNvSpPr>
            <a:spLocks noGrp="1"/>
          </p:cNvSpPr>
          <p:nvPr>
            <p:ph type="sldNum" sz="quarter" idx="12"/>
          </p:nvPr>
        </p:nvSpPr>
        <p:spPr/>
        <p:txBody>
          <a:bodyPr/>
          <a:lstStyle/>
          <a:p>
            <a:fld id="{3EC08F9D-73EE-4B4D-937B-B3FC1AD2C1F0}" type="slidenum">
              <a:rPr lang="de-DE" smtClean="0"/>
              <a:pPr/>
              <a:t>20</a:t>
            </a:fld>
            <a:endParaRPr lang="de-DE"/>
          </a:p>
        </p:txBody>
      </p:sp>
    </p:spTree>
    <p:extLst>
      <p:ext uri="{BB962C8B-B14F-4D97-AF65-F5344CB8AC3E}">
        <p14:creationId xmlns:p14="http://schemas.microsoft.com/office/powerpoint/2010/main" val="22004844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a:t>§ 13 Abs. 3 SGB IX. -</a:t>
            </a:r>
            <a:r>
              <a:rPr lang="de-DE" sz="3200" dirty="0"/>
              <a:t>Untersuchung des BMAS -</a:t>
            </a:r>
          </a:p>
        </p:txBody>
      </p:sp>
      <p:sp>
        <p:nvSpPr>
          <p:cNvPr id="3" name="Inhaltsplatzhalter 2"/>
          <p:cNvSpPr>
            <a:spLocks noGrp="1"/>
          </p:cNvSpPr>
          <p:nvPr>
            <p:ph idx="1"/>
          </p:nvPr>
        </p:nvSpPr>
        <p:spPr>
          <a:xfrm>
            <a:off x="1524000" y="1600201"/>
            <a:ext cx="9036496" cy="4525963"/>
          </a:xfrm>
        </p:spPr>
        <p:txBody>
          <a:bodyPr>
            <a:normAutofit lnSpcReduction="10000"/>
          </a:bodyPr>
          <a:lstStyle/>
          <a:p>
            <a:pPr>
              <a:buNone/>
            </a:pPr>
            <a:r>
              <a:rPr lang="de-DE" sz="3000" dirty="0"/>
              <a:t>(</a:t>
            </a:r>
            <a:r>
              <a:rPr lang="de-DE" sz="2600" dirty="0"/>
              <a:t>3) Das Bundesministerium für Arbeit und Soziales </a:t>
            </a:r>
          </a:p>
          <a:p>
            <a:pPr>
              <a:buNone/>
            </a:pPr>
            <a:r>
              <a:rPr lang="de-DE" sz="2600" dirty="0"/>
              <a:t>      untersucht die Wirkung der Instrumente nach </a:t>
            </a:r>
          </a:p>
          <a:p>
            <a:pPr>
              <a:buNone/>
            </a:pPr>
            <a:r>
              <a:rPr lang="de-DE" sz="2600" dirty="0"/>
              <a:t>      Absatz 1* und veröffentlicht die Untersuchungsergebnisse </a:t>
            </a:r>
          </a:p>
          <a:p>
            <a:pPr>
              <a:buNone/>
            </a:pPr>
            <a:r>
              <a:rPr lang="de-DE" sz="2600" dirty="0"/>
              <a:t>      bis zum 31. Dezember 2019.</a:t>
            </a:r>
          </a:p>
          <a:p>
            <a:pPr>
              <a:buNone/>
            </a:pPr>
            <a:endParaRPr lang="de-DE" sz="2600" dirty="0"/>
          </a:p>
          <a:p>
            <a:pPr>
              <a:buNone/>
            </a:pPr>
            <a:r>
              <a:rPr lang="de-DE" sz="2400" dirty="0">
                <a:solidFill>
                  <a:srgbClr val="0070C0"/>
                </a:solidFill>
              </a:rPr>
              <a:t>Anmerkung:</a:t>
            </a:r>
          </a:p>
          <a:p>
            <a:pPr>
              <a:buNone/>
            </a:pPr>
            <a:r>
              <a:rPr lang="de-DE" sz="2400" dirty="0">
                <a:solidFill>
                  <a:srgbClr val="0070C0"/>
                </a:solidFill>
              </a:rPr>
              <a:t>*Bezieht sich auf die vorhandenen Instrumente und die Umsetzung des</a:t>
            </a:r>
          </a:p>
          <a:p>
            <a:pPr>
              <a:buNone/>
            </a:pPr>
            <a:r>
              <a:rPr lang="de-DE" sz="2400" dirty="0">
                <a:solidFill>
                  <a:srgbClr val="0070C0"/>
                </a:solidFill>
              </a:rPr>
              <a:t>  § 13, insbes. Abs. 2. </a:t>
            </a:r>
          </a:p>
          <a:p>
            <a:pPr>
              <a:buNone/>
            </a:pPr>
            <a:r>
              <a:rPr lang="de-DE" sz="2400" dirty="0">
                <a:solidFill>
                  <a:srgbClr val="0070C0"/>
                </a:solidFill>
              </a:rPr>
              <a:t>  Auftragnehmer Kienbaum, </a:t>
            </a:r>
            <a:r>
              <a:rPr lang="de-DE" sz="2400" dirty="0" err="1">
                <a:solidFill>
                  <a:srgbClr val="0070C0"/>
                </a:solidFill>
              </a:rPr>
              <a:t>Mohrfeld</a:t>
            </a:r>
            <a:r>
              <a:rPr lang="de-DE" sz="2400" dirty="0">
                <a:solidFill>
                  <a:srgbClr val="0070C0"/>
                </a:solidFill>
              </a:rPr>
              <a:t>, Fuchs.</a:t>
            </a:r>
          </a:p>
          <a:p>
            <a:pPr>
              <a:buNone/>
            </a:pPr>
            <a:r>
              <a:rPr lang="de-DE" sz="2400" dirty="0">
                <a:solidFill>
                  <a:srgbClr val="0070C0"/>
                </a:solidFill>
              </a:rPr>
              <a:t> </a:t>
            </a:r>
          </a:p>
        </p:txBody>
      </p:sp>
    </p:spTree>
    <p:extLst>
      <p:ext uri="{BB962C8B-B14F-4D97-AF65-F5344CB8AC3E}">
        <p14:creationId xmlns:p14="http://schemas.microsoft.com/office/powerpoint/2010/main" val="6716474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1981200" y="274638"/>
            <a:ext cx="8229600" cy="4666530"/>
          </a:xfrm>
        </p:spPr>
        <p:txBody>
          <a:bodyPr>
            <a:normAutofit/>
          </a:bodyPr>
          <a:lstStyle/>
          <a:p>
            <a:r>
              <a:rPr lang="de-DE" dirty="0">
                <a:solidFill>
                  <a:srgbClr val="0070C0"/>
                </a:solidFill>
              </a:rPr>
              <a:t>Ergänzende Reglung </a:t>
            </a:r>
            <a:br>
              <a:rPr lang="de-DE" dirty="0">
                <a:solidFill>
                  <a:srgbClr val="0070C0"/>
                </a:solidFill>
              </a:rPr>
            </a:br>
            <a:r>
              <a:rPr lang="de-DE" dirty="0">
                <a:solidFill>
                  <a:srgbClr val="0070C0"/>
                </a:solidFill>
              </a:rPr>
              <a:t>für die Eingliederungshilfe</a:t>
            </a:r>
            <a:br>
              <a:rPr lang="de-DE" dirty="0">
                <a:solidFill>
                  <a:srgbClr val="0070C0"/>
                </a:solidFill>
              </a:rPr>
            </a:br>
            <a:r>
              <a:rPr lang="de-DE" dirty="0">
                <a:solidFill>
                  <a:srgbClr val="0070C0"/>
                </a:solidFill>
              </a:rPr>
              <a:t>im SGB IX, Teil 2</a:t>
            </a:r>
            <a:br>
              <a:rPr lang="de-DE" dirty="0"/>
            </a:br>
            <a:r>
              <a:rPr lang="de-DE" dirty="0"/>
              <a:t>ab 1.1.2020</a:t>
            </a:r>
            <a:br>
              <a:rPr lang="de-DE" dirty="0"/>
            </a:br>
            <a:r>
              <a:rPr lang="de-DE" dirty="0"/>
              <a:t>(Übergangsregelung für 2018/2019 in § 142 SGB XII)</a:t>
            </a:r>
          </a:p>
        </p:txBody>
      </p:sp>
    </p:spTree>
    <p:extLst>
      <p:ext uri="{BB962C8B-B14F-4D97-AF65-F5344CB8AC3E}">
        <p14:creationId xmlns:p14="http://schemas.microsoft.com/office/powerpoint/2010/main" val="22533327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1981200" y="274638"/>
            <a:ext cx="8229600" cy="577978"/>
          </a:xfrm>
        </p:spPr>
        <p:txBody>
          <a:bodyPr>
            <a:normAutofit/>
          </a:bodyPr>
          <a:lstStyle/>
          <a:p>
            <a:r>
              <a:rPr lang="de-DE" sz="2800" b="1" dirty="0"/>
              <a:t>§ 118 SGB IX - Instrumente der Bedarfsermittlung -</a:t>
            </a:r>
          </a:p>
        </p:txBody>
      </p:sp>
      <p:sp>
        <p:nvSpPr>
          <p:cNvPr id="3" name="Inhaltsplatzhalter 2"/>
          <p:cNvSpPr>
            <a:spLocks noGrp="1"/>
          </p:cNvSpPr>
          <p:nvPr>
            <p:ph idx="1"/>
          </p:nvPr>
        </p:nvSpPr>
        <p:spPr>
          <a:xfrm>
            <a:off x="457200" y="852617"/>
            <a:ext cx="10849232" cy="5597610"/>
          </a:xfrm>
        </p:spPr>
        <p:txBody>
          <a:bodyPr>
            <a:noAutofit/>
          </a:bodyPr>
          <a:lstStyle/>
          <a:p>
            <a:pPr>
              <a:buAutoNum type="arabicParenBoth"/>
            </a:pPr>
            <a:r>
              <a:rPr lang="de-DE" sz="1800" dirty="0"/>
              <a:t>Der Träger der Eingliederungshilfe hat die Leistungen </a:t>
            </a:r>
            <a:r>
              <a:rPr lang="de-DE" sz="1800" dirty="0">
                <a:solidFill>
                  <a:srgbClr val="0070C0"/>
                </a:solidFill>
              </a:rPr>
              <a:t>nach den Kapiteln 3 bis 6 </a:t>
            </a:r>
            <a:r>
              <a:rPr lang="de-DE" sz="1800" dirty="0"/>
              <a:t>unter Berücksichtigung der </a:t>
            </a:r>
            <a:r>
              <a:rPr lang="de-DE" sz="1800" dirty="0">
                <a:solidFill>
                  <a:srgbClr val="0070C0"/>
                </a:solidFill>
              </a:rPr>
              <a:t>Wünsche des Leistungsberechtigten </a:t>
            </a:r>
            <a:r>
              <a:rPr lang="de-DE" sz="1800" dirty="0"/>
              <a:t>festzustellen. Die Ermittlung des individuellen Bedarfes des Leistungsberechtigten muss durch </a:t>
            </a:r>
            <a:r>
              <a:rPr lang="de-DE" sz="1800" dirty="0">
                <a:solidFill>
                  <a:srgbClr val="0070C0"/>
                </a:solidFill>
              </a:rPr>
              <a:t>ein Instrument erfolgen, das sich an der Internationalen Klassifikation der Funktionsfähigkeit, Behinderung und Gesundheit orientiert. </a:t>
            </a:r>
            <a:r>
              <a:rPr lang="de-DE" sz="1800" dirty="0"/>
              <a:t>Das Instrument hat die </a:t>
            </a:r>
            <a:r>
              <a:rPr lang="de-DE" sz="1800" dirty="0">
                <a:solidFill>
                  <a:srgbClr val="0070C0"/>
                </a:solidFill>
              </a:rPr>
              <a:t>Beschreibung einer nicht nur vorübergehenden Beeinträchtigung der Aktivität und Teilhabe </a:t>
            </a:r>
            <a:r>
              <a:rPr lang="de-DE" sz="1800" dirty="0"/>
              <a:t>in den folgenden Lebensbereichen vorzusehen:</a:t>
            </a:r>
          </a:p>
          <a:p>
            <a:pPr>
              <a:buNone/>
            </a:pPr>
            <a:r>
              <a:rPr lang="de-DE" sz="1800" dirty="0"/>
              <a:t>        1. Lernen und Wissensanwendung,</a:t>
            </a:r>
          </a:p>
          <a:p>
            <a:pPr>
              <a:buNone/>
            </a:pPr>
            <a:r>
              <a:rPr lang="de-DE" sz="1800" dirty="0"/>
              <a:t>        2. Allgemeine Aufgaben und Anforderungen,</a:t>
            </a:r>
          </a:p>
          <a:p>
            <a:pPr>
              <a:buNone/>
            </a:pPr>
            <a:r>
              <a:rPr lang="de-DE" sz="1800" dirty="0"/>
              <a:t>        3. Kommunikation,</a:t>
            </a:r>
          </a:p>
          <a:p>
            <a:pPr>
              <a:buNone/>
            </a:pPr>
            <a:r>
              <a:rPr lang="de-DE" sz="1800" dirty="0"/>
              <a:t>        4. Mobilität,</a:t>
            </a:r>
          </a:p>
          <a:p>
            <a:pPr>
              <a:buNone/>
            </a:pPr>
            <a:r>
              <a:rPr lang="de-DE" sz="1800" dirty="0"/>
              <a:t>        5. Selbstversorgung,</a:t>
            </a:r>
          </a:p>
          <a:p>
            <a:pPr>
              <a:buNone/>
            </a:pPr>
            <a:r>
              <a:rPr lang="de-DE" sz="1800" dirty="0"/>
              <a:t>        6. Häusliches Leben,</a:t>
            </a:r>
          </a:p>
          <a:p>
            <a:pPr>
              <a:buNone/>
            </a:pPr>
            <a:r>
              <a:rPr lang="de-DE" sz="1800" dirty="0"/>
              <a:t>        7. Interpersonelle Interaktionen und Beziehungen,</a:t>
            </a:r>
          </a:p>
          <a:p>
            <a:pPr>
              <a:buNone/>
            </a:pPr>
            <a:r>
              <a:rPr lang="de-DE" sz="1800" dirty="0"/>
              <a:t>        8. Bedeutende Lebensbereiche und</a:t>
            </a:r>
          </a:p>
          <a:p>
            <a:pPr>
              <a:buNone/>
            </a:pPr>
            <a:r>
              <a:rPr lang="de-DE" sz="1800" dirty="0"/>
              <a:t>        9. Gemeinschafts-, soziales und staatsbürgerliches Leben.</a:t>
            </a:r>
          </a:p>
          <a:p>
            <a:pPr>
              <a:buNone/>
            </a:pPr>
            <a:r>
              <a:rPr lang="de-DE" sz="1800" dirty="0"/>
              <a:t>(2) Die Landesregierungen werden ermächtigt, durch Rechtsverordnung das Nähere über das Instrument zur </a:t>
            </a:r>
          </a:p>
          <a:p>
            <a:pPr>
              <a:buNone/>
            </a:pPr>
            <a:r>
              <a:rPr lang="de-DE" sz="1800" dirty="0"/>
              <a:t>      Bedarfsermittlung zu bestimmen.</a:t>
            </a:r>
          </a:p>
          <a:p>
            <a:pPr>
              <a:buNone/>
            </a:pPr>
            <a:endParaRPr lang="de-DE" sz="1400" dirty="0"/>
          </a:p>
        </p:txBody>
      </p:sp>
    </p:spTree>
    <p:extLst>
      <p:ext uri="{BB962C8B-B14F-4D97-AF65-F5344CB8AC3E}">
        <p14:creationId xmlns:p14="http://schemas.microsoft.com/office/powerpoint/2010/main" val="30332819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1981200" y="274638"/>
            <a:ext cx="8229600" cy="634082"/>
          </a:xfrm>
        </p:spPr>
        <p:txBody>
          <a:bodyPr>
            <a:normAutofit fontScale="90000"/>
          </a:bodyPr>
          <a:lstStyle/>
          <a:p>
            <a:r>
              <a:rPr lang="de-DE" sz="2800" b="1" dirty="0"/>
              <a:t>Im Verhältnis zu § 13 abweichender Wortlaut des § 118 SGB IX</a:t>
            </a:r>
          </a:p>
        </p:txBody>
      </p:sp>
      <p:sp>
        <p:nvSpPr>
          <p:cNvPr id="3" name="Inhaltsplatzhalter 2"/>
          <p:cNvSpPr>
            <a:spLocks noGrp="1"/>
          </p:cNvSpPr>
          <p:nvPr>
            <p:ph idx="1"/>
          </p:nvPr>
        </p:nvSpPr>
        <p:spPr>
          <a:xfrm>
            <a:off x="1981200" y="1196753"/>
            <a:ext cx="8229600" cy="4929411"/>
          </a:xfrm>
        </p:spPr>
        <p:txBody>
          <a:bodyPr>
            <a:normAutofit lnSpcReduction="10000"/>
          </a:bodyPr>
          <a:lstStyle/>
          <a:p>
            <a:r>
              <a:rPr lang="de-DE" dirty="0"/>
              <a:t>Orientierung des Instruments an der ICF</a:t>
            </a:r>
          </a:p>
          <a:p>
            <a:r>
              <a:rPr lang="de-DE" dirty="0"/>
              <a:t>Konkrete Vorgabe hinsichtlich der Orientierung der Beschreibung der Aktivitäten und der Teilhabe bezogen auf die in der Vorschrift genannten Lebensbereichen (Domänen der ICF).</a:t>
            </a:r>
          </a:p>
          <a:p>
            <a:pPr>
              <a:buNone/>
            </a:pPr>
            <a:endParaRPr lang="de-DE" dirty="0"/>
          </a:p>
          <a:p>
            <a:pPr>
              <a:buNone/>
            </a:pPr>
            <a:r>
              <a:rPr lang="de-DE" sz="2400" dirty="0">
                <a:solidFill>
                  <a:srgbClr val="0070C0"/>
                </a:solidFill>
              </a:rPr>
              <a:t>Anmerkung:</a:t>
            </a:r>
          </a:p>
          <a:p>
            <a:pPr>
              <a:buNone/>
            </a:pPr>
            <a:r>
              <a:rPr lang="de-DE" sz="2400" dirty="0"/>
              <a:t>Die Länder sind nach Absatz 2 zwar ermächtigt, das Nähere über</a:t>
            </a:r>
          </a:p>
          <a:p>
            <a:pPr>
              <a:buNone/>
            </a:pPr>
            <a:r>
              <a:rPr lang="de-DE" sz="2400" dirty="0"/>
              <a:t>das Instrument zu bestimmen</a:t>
            </a:r>
            <a:r>
              <a:rPr lang="de-DE" sz="2400" dirty="0">
                <a:solidFill>
                  <a:srgbClr val="0070C0"/>
                </a:solidFill>
              </a:rPr>
              <a:t>, können dabei jedoch nach § 7 </a:t>
            </a:r>
          </a:p>
          <a:p>
            <a:pPr>
              <a:buNone/>
            </a:pPr>
            <a:r>
              <a:rPr lang="de-DE" sz="2400" dirty="0">
                <a:solidFill>
                  <a:srgbClr val="0070C0"/>
                </a:solidFill>
              </a:rPr>
              <a:t>Abs. 2 Satz 2 nicht von den Bestimmungen der Kapitel 2 bis 4 des</a:t>
            </a:r>
          </a:p>
          <a:p>
            <a:pPr>
              <a:buNone/>
            </a:pPr>
            <a:r>
              <a:rPr lang="de-DE" sz="2400" dirty="0">
                <a:solidFill>
                  <a:srgbClr val="0070C0"/>
                </a:solidFill>
              </a:rPr>
              <a:t>Teils 1, insbesondere des § 13 Abs. 2 SGB IX abweichen.</a:t>
            </a:r>
          </a:p>
          <a:p>
            <a:pPr>
              <a:buNone/>
            </a:pPr>
            <a:endParaRPr lang="de-DE" dirty="0"/>
          </a:p>
        </p:txBody>
      </p:sp>
    </p:spTree>
    <p:extLst>
      <p:ext uri="{BB962C8B-B14F-4D97-AF65-F5344CB8AC3E}">
        <p14:creationId xmlns:p14="http://schemas.microsoft.com/office/powerpoint/2010/main" val="1075833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4BC797-C130-BE40-AB8D-C9E737CC16CC}"/>
              </a:ext>
            </a:extLst>
          </p:cNvPr>
          <p:cNvSpPr>
            <a:spLocks noGrp="1"/>
          </p:cNvSpPr>
          <p:nvPr>
            <p:ph type="title"/>
          </p:nvPr>
        </p:nvSpPr>
        <p:spPr>
          <a:xfrm>
            <a:off x="838200" y="365125"/>
            <a:ext cx="10515600" cy="5053181"/>
          </a:xfrm>
        </p:spPr>
        <p:txBody>
          <a:bodyPr>
            <a:normAutofit/>
          </a:bodyPr>
          <a:lstStyle/>
          <a:p>
            <a:r>
              <a:rPr lang="de-DE" dirty="0"/>
              <a:t>Zur</a:t>
            </a:r>
            <a:br>
              <a:rPr lang="de-DE" dirty="0"/>
            </a:br>
            <a:r>
              <a:rPr lang="de-DE" dirty="0"/>
              <a:t>ICF-Orientierung der Ermittlung des</a:t>
            </a:r>
            <a:br>
              <a:rPr lang="de-DE" dirty="0"/>
            </a:br>
            <a:r>
              <a:rPr lang="de-DE" dirty="0"/>
              <a:t>Rehabilitationsbedarfs</a:t>
            </a:r>
          </a:p>
        </p:txBody>
      </p:sp>
    </p:spTree>
    <p:extLst>
      <p:ext uri="{BB962C8B-B14F-4D97-AF65-F5344CB8AC3E}">
        <p14:creationId xmlns:p14="http://schemas.microsoft.com/office/powerpoint/2010/main" val="15485185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098" name="Fußzeilenplatzhalter 4"/>
          <p:cNvSpPr>
            <a:spLocks noGrp="1"/>
          </p:cNvSpPr>
          <p:nvPr>
            <p:ph type="ftr" sz="quarter" idx="11"/>
          </p:nvPr>
        </p:nvSpPr>
        <p:spPr>
          <a:noFill/>
        </p:spPr>
        <p:txBody>
          <a:bodyPr/>
          <a:lstStyle/>
          <a:p>
            <a:r>
              <a:rPr lang="de-DE"/>
              <a:t>Dr. Harry Fuchs, Düsseldorf</a:t>
            </a:r>
          </a:p>
        </p:txBody>
      </p:sp>
      <p:sp>
        <p:nvSpPr>
          <p:cNvPr id="4099" name="Foliennummernplatzhalter 5"/>
          <p:cNvSpPr>
            <a:spLocks noGrp="1"/>
          </p:cNvSpPr>
          <p:nvPr>
            <p:ph type="sldNum" sz="quarter" idx="12"/>
          </p:nvPr>
        </p:nvSpPr>
        <p:spPr>
          <a:noFill/>
        </p:spPr>
        <p:txBody>
          <a:bodyPr/>
          <a:lstStyle/>
          <a:p>
            <a:fld id="{01511FB2-BC1A-476D-8B3C-F1B39D38804D}" type="slidenum">
              <a:rPr lang="de-DE" smtClean="0"/>
              <a:pPr/>
              <a:t>26</a:t>
            </a:fld>
            <a:endParaRPr lang="de-DE"/>
          </a:p>
        </p:txBody>
      </p:sp>
      <p:sp>
        <p:nvSpPr>
          <p:cNvPr id="4100" name="Rectangle 2"/>
          <p:cNvSpPr>
            <a:spLocks noGrp="1" noChangeArrowheads="1"/>
          </p:cNvSpPr>
          <p:nvPr>
            <p:ph type="title"/>
          </p:nvPr>
        </p:nvSpPr>
        <p:spPr>
          <a:xfrm>
            <a:off x="2209800" y="609600"/>
            <a:ext cx="7772400" cy="706438"/>
          </a:xfrm>
        </p:spPr>
        <p:txBody>
          <a:bodyPr/>
          <a:lstStyle/>
          <a:p>
            <a:pPr eaLnBrk="1" hangingPunct="1"/>
            <a:r>
              <a:rPr lang="de-DE" sz="3200" dirty="0"/>
              <a:t>Artikel 1 Abs. 2 UN-BRK – Zweck -</a:t>
            </a:r>
          </a:p>
        </p:txBody>
      </p:sp>
      <p:sp>
        <p:nvSpPr>
          <p:cNvPr id="4101" name="Rectangle 3"/>
          <p:cNvSpPr>
            <a:spLocks noGrp="1" noChangeArrowheads="1"/>
          </p:cNvSpPr>
          <p:nvPr>
            <p:ph type="body" idx="1"/>
          </p:nvPr>
        </p:nvSpPr>
        <p:spPr>
          <a:xfrm>
            <a:off x="1703388" y="1196975"/>
            <a:ext cx="8964612" cy="4929188"/>
          </a:xfrm>
        </p:spPr>
        <p:txBody>
          <a:bodyPr/>
          <a:lstStyle/>
          <a:p>
            <a:pPr eaLnBrk="1" hangingPunct="1">
              <a:buFontTx/>
              <a:buNone/>
            </a:pPr>
            <a:r>
              <a:rPr lang="de-DE" dirty="0"/>
              <a:t>Zu den Menschen mit Behinderungen zählen</a:t>
            </a:r>
          </a:p>
          <a:p>
            <a:pPr eaLnBrk="1" hangingPunct="1">
              <a:buFontTx/>
              <a:buNone/>
            </a:pPr>
            <a:r>
              <a:rPr lang="de-DE" dirty="0"/>
              <a:t>Menschen</a:t>
            </a:r>
          </a:p>
          <a:p>
            <a:pPr eaLnBrk="1" hangingPunct="1"/>
            <a:r>
              <a:rPr lang="de-DE" dirty="0"/>
              <a:t>die </a:t>
            </a:r>
            <a:r>
              <a:rPr lang="de-DE" i="1" dirty="0"/>
              <a:t>langfristige </a:t>
            </a:r>
            <a:r>
              <a:rPr lang="de-DE" dirty="0"/>
              <a:t>körperliche, seelische, geistige oder Sinnesbeeinträchtigungen haben (</a:t>
            </a:r>
            <a:r>
              <a:rPr lang="de-DE" sz="2000" dirty="0"/>
              <a:t>langfristig bedeutet nach § 2 SGB IX: voraussichtlich länger als 6 Monate</a:t>
            </a:r>
            <a:r>
              <a:rPr lang="de-DE" dirty="0"/>
              <a:t>),</a:t>
            </a:r>
          </a:p>
          <a:p>
            <a:pPr eaLnBrk="1" hangingPunct="1"/>
            <a:r>
              <a:rPr lang="de-DE" dirty="0">
                <a:solidFill>
                  <a:srgbClr val="0070C0"/>
                </a:solidFill>
              </a:rPr>
              <a:t>welche sie in Wechselwirkung mit verschiedenen Barrieren </a:t>
            </a:r>
            <a:r>
              <a:rPr lang="de-DE" dirty="0"/>
              <a:t>(ICF: Umweltfaktoren, personbezogenen Faktoren)</a:t>
            </a:r>
          </a:p>
          <a:p>
            <a:pPr eaLnBrk="1" hangingPunct="1"/>
            <a:r>
              <a:rPr lang="de-DE" dirty="0"/>
              <a:t>an der vollen, wirksamen und gleichberechtigten Teilhabe an der Gesellschaft </a:t>
            </a:r>
            <a:r>
              <a:rPr lang="de-DE" i="1" u="sng" dirty="0"/>
              <a:t>hindern können</a:t>
            </a:r>
          </a:p>
        </p:txBody>
      </p:sp>
    </p:spTree>
    <p:extLst>
      <p:ext uri="{BB962C8B-B14F-4D97-AF65-F5344CB8AC3E}">
        <p14:creationId xmlns:p14="http://schemas.microsoft.com/office/powerpoint/2010/main" val="22658210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5602" name="Foliennummernplatzhalter 3"/>
          <p:cNvSpPr>
            <a:spLocks noGrp="1"/>
          </p:cNvSpPr>
          <p:nvPr>
            <p:ph type="sldNum" sz="quarter" idx="12"/>
          </p:nvPr>
        </p:nvSpPr>
        <p:spPr>
          <a:noFill/>
        </p:spPr>
        <p:txBody>
          <a:bodyPr/>
          <a:lstStyle/>
          <a:p>
            <a:fld id="{36C412EE-6B57-4266-BCFB-CC780CEA747A}" type="slidenum">
              <a:rPr lang="de-DE" smtClean="0">
                <a:latin typeface="Arial" charset="0"/>
                <a:cs typeface="Arial" charset="0"/>
              </a:rPr>
              <a:pPr/>
              <a:t>27</a:t>
            </a:fld>
            <a:endParaRPr lang="de-DE">
              <a:latin typeface="Arial" charset="0"/>
              <a:cs typeface="Arial" charset="0"/>
            </a:endParaRPr>
          </a:p>
        </p:txBody>
      </p:sp>
      <p:sp>
        <p:nvSpPr>
          <p:cNvPr id="25603" name="Rectangle 2"/>
          <p:cNvSpPr>
            <a:spLocks noGrp="1" noChangeArrowheads="1"/>
          </p:cNvSpPr>
          <p:nvPr>
            <p:ph type="title" idx="4294967295"/>
          </p:nvPr>
        </p:nvSpPr>
        <p:spPr>
          <a:xfrm>
            <a:off x="1524000" y="274638"/>
            <a:ext cx="8229600" cy="633412"/>
          </a:xfrm>
        </p:spPr>
        <p:txBody>
          <a:bodyPr/>
          <a:lstStyle/>
          <a:p>
            <a:pPr eaLnBrk="1" hangingPunct="1"/>
            <a:r>
              <a:rPr lang="de-DE" sz="3200"/>
              <a:t>Orientierung an der ICF</a:t>
            </a:r>
          </a:p>
        </p:txBody>
      </p:sp>
      <p:sp>
        <p:nvSpPr>
          <p:cNvPr id="25604" name="Rectangle 3"/>
          <p:cNvSpPr>
            <a:spLocks noGrp="1" noChangeArrowheads="1"/>
          </p:cNvSpPr>
          <p:nvPr>
            <p:ph type="body" idx="4294967295"/>
          </p:nvPr>
        </p:nvSpPr>
        <p:spPr>
          <a:xfrm>
            <a:off x="1524000" y="980729"/>
            <a:ext cx="9036496" cy="5145435"/>
          </a:xfrm>
        </p:spPr>
        <p:txBody>
          <a:bodyPr>
            <a:normAutofit fontScale="92500" lnSpcReduction="20000"/>
          </a:bodyPr>
          <a:lstStyle/>
          <a:p>
            <a:pPr eaLnBrk="1" hangingPunct="1">
              <a:lnSpc>
                <a:spcPct val="90000"/>
              </a:lnSpc>
            </a:pPr>
            <a:r>
              <a:rPr lang="de-DE" dirty="0">
                <a:solidFill>
                  <a:srgbClr val="6B6BCF"/>
                </a:solidFill>
              </a:rPr>
              <a:t>Die ICF beschreibt als „Gesundheitszustände“ die Beeinträchtigung der Teilhabe behinderter Menschen. </a:t>
            </a:r>
          </a:p>
          <a:p>
            <a:pPr eaLnBrk="1" hangingPunct="1">
              <a:lnSpc>
                <a:spcPct val="90000"/>
              </a:lnSpc>
            </a:pPr>
            <a:r>
              <a:rPr lang="de-DE" dirty="0">
                <a:solidFill>
                  <a:srgbClr val="6B6BCF"/>
                </a:solidFill>
              </a:rPr>
              <a:t>Schon mit dem SGB IX von 2001 hat der Gesetzgeber die Rehabilitationsträger verpflichtet, den Bedarf an Leistungen zur Teilhabe funktionsbezogen, d.h., „orientiert an der ICF“ festzustellen. </a:t>
            </a:r>
          </a:p>
          <a:p>
            <a:pPr>
              <a:lnSpc>
                <a:spcPct val="90000"/>
              </a:lnSpc>
            </a:pPr>
            <a:r>
              <a:rPr lang="de-DE" dirty="0">
                <a:solidFill>
                  <a:srgbClr val="6B6BCF"/>
                </a:solidFill>
              </a:rPr>
              <a:t>Da die ICF kein Assessment-Instrument zur Bedarfsfeststellung ist und sein kann, bezog sich die Verpflichtung zur ICF-Orientierung in § 10 SGB IX auf die Dokumentation des funktionsbezogen festgestellten Bedarfs in der Sprache der ICF, d.h. die in der ICF beschriebenen Kategorien von Beeinträchtigungen der Teilhabe.</a:t>
            </a:r>
          </a:p>
          <a:p>
            <a:pPr>
              <a:lnSpc>
                <a:spcPct val="90000"/>
              </a:lnSpc>
            </a:pPr>
            <a:r>
              <a:rPr lang="de-DE" dirty="0">
                <a:solidFill>
                  <a:srgbClr val="6B6BCF"/>
                </a:solidFill>
              </a:rPr>
              <a:t>Das BTHG hat daran nichts geändert, sondern die Träger zur Operationalisierung dieser Verpflichtung nunmehr an einheitliche  Arbeitsmittel und –</a:t>
            </a:r>
            <a:r>
              <a:rPr lang="de-DE" dirty="0" err="1">
                <a:solidFill>
                  <a:srgbClr val="6B6BCF"/>
                </a:solidFill>
              </a:rPr>
              <a:t>prozesse</a:t>
            </a:r>
            <a:r>
              <a:rPr lang="de-DE" dirty="0">
                <a:solidFill>
                  <a:srgbClr val="6B6BCF"/>
                </a:solidFill>
              </a:rPr>
              <a:t> gebunden. </a:t>
            </a:r>
          </a:p>
          <a:p>
            <a:pPr>
              <a:lnSpc>
                <a:spcPct val="90000"/>
              </a:lnSpc>
            </a:pPr>
            <a:endParaRPr lang="de-DE" dirty="0">
              <a:solidFill>
                <a:srgbClr val="6B6BCF"/>
              </a:solidFill>
            </a:endParaRPr>
          </a:p>
        </p:txBody>
      </p:sp>
    </p:spTree>
    <p:extLst>
      <p:ext uri="{BB962C8B-B14F-4D97-AF65-F5344CB8AC3E}">
        <p14:creationId xmlns:p14="http://schemas.microsoft.com/office/powerpoint/2010/main" val="15340415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1981200" y="274638"/>
            <a:ext cx="8229600" cy="5674642"/>
          </a:xfrm>
        </p:spPr>
        <p:txBody>
          <a:bodyPr>
            <a:normAutofit/>
          </a:bodyPr>
          <a:lstStyle/>
          <a:p>
            <a:r>
              <a:rPr lang="de-DE" dirty="0"/>
              <a:t>Teilhabeplan</a:t>
            </a:r>
            <a:br>
              <a:rPr lang="de-DE" dirty="0"/>
            </a:br>
            <a:r>
              <a:rPr lang="de-DE" dirty="0"/>
              <a:t>im Teil I des SGB IX</a:t>
            </a:r>
            <a:br>
              <a:rPr lang="de-DE" dirty="0"/>
            </a:br>
            <a:r>
              <a:rPr lang="de-DE" dirty="0"/>
              <a:t>Basis für die</a:t>
            </a:r>
            <a:br>
              <a:rPr lang="de-DE" dirty="0"/>
            </a:br>
            <a:r>
              <a:rPr lang="de-DE" dirty="0"/>
              <a:t>Bedarfsermittlung </a:t>
            </a:r>
            <a:br>
              <a:rPr lang="de-DE" dirty="0"/>
            </a:br>
            <a:r>
              <a:rPr lang="de-DE" dirty="0"/>
              <a:t>der Sozialversicherungsträger</a:t>
            </a:r>
          </a:p>
        </p:txBody>
      </p:sp>
    </p:spTree>
    <p:extLst>
      <p:ext uri="{BB962C8B-B14F-4D97-AF65-F5344CB8AC3E}">
        <p14:creationId xmlns:p14="http://schemas.microsoft.com/office/powerpoint/2010/main" val="37447735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1828800" y="116632"/>
            <a:ext cx="8686800" cy="1008112"/>
          </a:xfrm>
        </p:spPr>
        <p:txBody>
          <a:bodyPr>
            <a:normAutofit/>
          </a:bodyPr>
          <a:lstStyle/>
          <a:p>
            <a:r>
              <a:rPr lang="de-DE" sz="2800" dirty="0">
                <a:latin typeface="Calibri" pitchFamily="34" charset="0"/>
                <a:cs typeface="Calibri" pitchFamily="34" charset="0"/>
              </a:rPr>
              <a:t>Teilhabeplan - § 19 SGB IX </a:t>
            </a:r>
            <a:endParaRPr lang="de-DE" sz="2800" dirty="0"/>
          </a:p>
        </p:txBody>
      </p:sp>
      <p:sp>
        <p:nvSpPr>
          <p:cNvPr id="3" name="Inhaltsplatzhalter 2"/>
          <p:cNvSpPr>
            <a:spLocks noGrp="1"/>
          </p:cNvSpPr>
          <p:nvPr>
            <p:ph idx="1"/>
          </p:nvPr>
        </p:nvSpPr>
        <p:spPr>
          <a:xfrm>
            <a:off x="370703" y="1554163"/>
            <a:ext cx="11689492" cy="4525963"/>
          </a:xfrm>
        </p:spPr>
        <p:txBody>
          <a:bodyPr>
            <a:noAutofit/>
          </a:bodyPr>
          <a:lstStyle/>
          <a:p>
            <a:pPr>
              <a:buNone/>
            </a:pPr>
            <a:r>
              <a:rPr lang="de-DE" sz="2400" dirty="0">
                <a:latin typeface="Calibri" pitchFamily="34" charset="0"/>
                <a:cs typeface="Calibri" pitchFamily="34" charset="0"/>
              </a:rPr>
              <a:t>§ 19 Teilhabeplan – entspricht bisherigem § 10 Abs. 1 SGB IX  -</a:t>
            </a:r>
          </a:p>
          <a:p>
            <a:pPr marL="457200" indent="-457200">
              <a:buAutoNum type="arabicParenR"/>
            </a:pPr>
            <a:r>
              <a:rPr lang="de-DE" sz="2400" dirty="0"/>
              <a:t>Soweit Leistungen </a:t>
            </a:r>
            <a:r>
              <a:rPr lang="de-DE" sz="2400" dirty="0">
                <a:solidFill>
                  <a:srgbClr val="0070C0"/>
                </a:solidFill>
              </a:rPr>
              <a:t>verschiedener Leistungsgruppen oder mehrerer Rehabilitationsträger</a:t>
            </a:r>
          </a:p>
          <a:p>
            <a:pPr marL="0" indent="0">
              <a:buNone/>
            </a:pPr>
            <a:r>
              <a:rPr lang="de-DE" sz="2400" dirty="0">
                <a:solidFill>
                  <a:srgbClr val="0070C0"/>
                </a:solidFill>
              </a:rPr>
              <a:t>       erforderlich </a:t>
            </a:r>
            <a:r>
              <a:rPr lang="de-DE" sz="2400" dirty="0"/>
              <a:t>sind, ist der leistende Rehabilitationsträger dafür </a:t>
            </a:r>
            <a:r>
              <a:rPr lang="de-DE" sz="2400" dirty="0">
                <a:solidFill>
                  <a:srgbClr val="0070C0"/>
                </a:solidFill>
              </a:rPr>
              <a:t>verantwortlich</a:t>
            </a:r>
            <a:r>
              <a:rPr lang="de-DE" sz="2400" dirty="0"/>
              <a:t>, dass er und</a:t>
            </a:r>
          </a:p>
          <a:p>
            <a:pPr marL="0" indent="0">
              <a:buNone/>
            </a:pPr>
            <a:r>
              <a:rPr lang="de-DE" sz="2400" dirty="0"/>
              <a:t>       die nach § 15 beteiligten Rehabilitationsträger im Benehmen miteinander und in</a:t>
            </a:r>
          </a:p>
          <a:p>
            <a:pPr marL="0" indent="0">
              <a:buNone/>
            </a:pPr>
            <a:r>
              <a:rPr lang="de-DE" sz="2400" dirty="0"/>
              <a:t>       </a:t>
            </a:r>
            <a:r>
              <a:rPr lang="de-DE" sz="2400" dirty="0">
                <a:solidFill>
                  <a:srgbClr val="FF0000"/>
                </a:solidFill>
              </a:rPr>
              <a:t>Abstimmung mit den Leistungsberechtigten </a:t>
            </a:r>
            <a:r>
              <a:rPr lang="de-DE" sz="2400" dirty="0"/>
              <a:t>die </a:t>
            </a:r>
            <a:r>
              <a:rPr lang="de-DE" sz="2400" dirty="0">
                <a:solidFill>
                  <a:srgbClr val="0070C0"/>
                </a:solidFill>
              </a:rPr>
              <a:t>nach dem individuellen Bedarf</a:t>
            </a:r>
          </a:p>
          <a:p>
            <a:pPr marL="0" indent="0">
              <a:buNone/>
            </a:pPr>
            <a:r>
              <a:rPr lang="de-DE" sz="2400" dirty="0">
                <a:solidFill>
                  <a:srgbClr val="0070C0"/>
                </a:solidFill>
              </a:rPr>
              <a:t>       voraussichtlich erforderlichen Leistungen hinsichtlich Ziel, Art und Umfang</a:t>
            </a:r>
          </a:p>
          <a:p>
            <a:pPr marL="0" indent="0">
              <a:buNone/>
            </a:pPr>
            <a:r>
              <a:rPr lang="de-DE" sz="2400" dirty="0">
                <a:solidFill>
                  <a:srgbClr val="0070C0"/>
                </a:solidFill>
              </a:rPr>
              <a:t>       funktionsbezogen feststellen und schriftlich so zusammenstellen,</a:t>
            </a:r>
            <a:r>
              <a:rPr lang="de-DE" sz="2400" dirty="0"/>
              <a:t> dass sie nahtlos</a:t>
            </a:r>
          </a:p>
          <a:p>
            <a:pPr marL="0" indent="0">
              <a:buNone/>
            </a:pPr>
            <a:r>
              <a:rPr lang="de-DE" sz="2400" dirty="0"/>
              <a:t>       ineinander greifen.</a:t>
            </a:r>
          </a:p>
          <a:p>
            <a:pPr>
              <a:buNone/>
            </a:pPr>
            <a:r>
              <a:rPr lang="de-DE" sz="2400" dirty="0"/>
              <a:t>(2) Der leistende Rehabilitationsträger erstellt in den Fällen nach Absatz 1 einen Teilhabeplan</a:t>
            </a:r>
          </a:p>
          <a:p>
            <a:pPr>
              <a:buNone/>
            </a:pPr>
            <a:r>
              <a:rPr lang="de-DE" sz="2400" dirty="0"/>
              <a:t>      </a:t>
            </a:r>
            <a:r>
              <a:rPr lang="de-DE" sz="2400" dirty="0">
                <a:solidFill>
                  <a:srgbClr val="0070C0"/>
                </a:solidFill>
              </a:rPr>
              <a:t>innerhalb der für die Entscheidung über den Antrag maßgeblichen Frist. </a:t>
            </a:r>
          </a:p>
        </p:txBody>
      </p:sp>
      <p:sp>
        <p:nvSpPr>
          <p:cNvPr id="4" name="Foliennummernplatzhalter 3"/>
          <p:cNvSpPr>
            <a:spLocks noGrp="1"/>
          </p:cNvSpPr>
          <p:nvPr>
            <p:ph type="sldNum" sz="quarter" idx="12"/>
          </p:nvPr>
        </p:nvSpPr>
        <p:spPr/>
        <p:txBody>
          <a:bodyPr/>
          <a:lstStyle/>
          <a:p>
            <a:fld id="{8969A2B7-495A-4245-BADE-851D70D7ADF4}" type="slidenum">
              <a:rPr lang="de-DE" smtClean="0"/>
              <a:pPr/>
              <a:t>29</a:t>
            </a:fld>
            <a:endParaRPr lang="de-DE"/>
          </a:p>
        </p:txBody>
      </p:sp>
    </p:spTree>
    <p:extLst>
      <p:ext uri="{BB962C8B-B14F-4D97-AF65-F5344CB8AC3E}">
        <p14:creationId xmlns:p14="http://schemas.microsoft.com/office/powerpoint/2010/main" val="2338220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61E1500C-3351-F64A-9CE4-E6828EC18D18}"/>
              </a:ext>
            </a:extLst>
          </p:cNvPr>
          <p:cNvSpPr>
            <a:spLocks noGrp="1" noChangeArrowheads="1"/>
          </p:cNvSpPr>
          <p:nvPr>
            <p:ph type="title"/>
          </p:nvPr>
        </p:nvSpPr>
        <p:spPr>
          <a:xfrm>
            <a:off x="2209800" y="304800"/>
            <a:ext cx="7772400" cy="838200"/>
          </a:xfrm>
        </p:spPr>
        <p:txBody>
          <a:bodyPr/>
          <a:lstStyle/>
          <a:p>
            <a:pPr eaLnBrk="1" hangingPunct="1"/>
            <a:r>
              <a:rPr lang="de-DE" altLang="de-DE"/>
              <a:t>Ziele des SGB IX</a:t>
            </a:r>
          </a:p>
        </p:txBody>
      </p:sp>
      <p:sp>
        <p:nvSpPr>
          <p:cNvPr id="16387" name="Rectangle 3">
            <a:extLst>
              <a:ext uri="{FF2B5EF4-FFF2-40B4-BE49-F238E27FC236}">
                <a16:creationId xmlns:a16="http://schemas.microsoft.com/office/drawing/2014/main" id="{193BB399-A065-1846-AFC0-03AFC33F13FE}"/>
              </a:ext>
            </a:extLst>
          </p:cNvPr>
          <p:cNvSpPr>
            <a:spLocks noGrp="1" noChangeArrowheads="1"/>
          </p:cNvSpPr>
          <p:nvPr>
            <p:ph type="body" idx="1"/>
          </p:nvPr>
        </p:nvSpPr>
        <p:spPr>
          <a:xfrm>
            <a:off x="1752600" y="1143000"/>
            <a:ext cx="8686800" cy="5105400"/>
          </a:xfrm>
        </p:spPr>
        <p:txBody>
          <a:bodyPr/>
          <a:lstStyle/>
          <a:p>
            <a:pPr eaLnBrk="1" hangingPunct="1">
              <a:buFont typeface="Arial" panose="020B0604020202020204" pitchFamily="34" charset="0"/>
              <a:buChar char="•"/>
            </a:pPr>
            <a:r>
              <a:rPr lang="de-DE" altLang="de-DE" sz="2400" dirty="0">
                <a:solidFill>
                  <a:srgbClr val="0070C0"/>
                </a:solidFill>
              </a:rPr>
              <a:t>Stärkung der Selbstbestimmungsrechte der Betroffenen</a:t>
            </a:r>
          </a:p>
          <a:p>
            <a:pPr eaLnBrk="1" hangingPunct="1">
              <a:buFont typeface="Arial" panose="020B0604020202020204" pitchFamily="34" charset="0"/>
              <a:buChar char="•"/>
            </a:pPr>
            <a:r>
              <a:rPr lang="de-DE" altLang="de-DE" sz="2400" dirty="0"/>
              <a:t>Beendigung der Divergenz des Rehabilitationsrechts</a:t>
            </a:r>
          </a:p>
          <a:p>
            <a:pPr eaLnBrk="1" hangingPunct="1">
              <a:buFont typeface="Arial" panose="020B0604020202020204" pitchFamily="34" charset="0"/>
              <a:buChar char="•"/>
            </a:pPr>
            <a:r>
              <a:rPr lang="de-DE" altLang="de-DE" sz="2400" dirty="0"/>
              <a:t>Gemeinsames Rehabilitationsrecht</a:t>
            </a:r>
          </a:p>
          <a:p>
            <a:pPr eaLnBrk="1" hangingPunct="1">
              <a:buFont typeface="Arial" panose="020B0604020202020204" pitchFamily="34" charset="0"/>
              <a:buChar char="•"/>
            </a:pPr>
            <a:r>
              <a:rPr lang="de-DE" altLang="de-DE" sz="2400" dirty="0"/>
              <a:t>Einheitliche Praxis des Rehabilitationsrechts</a:t>
            </a:r>
          </a:p>
          <a:p>
            <a:pPr eaLnBrk="1" hangingPunct="1">
              <a:buFont typeface="Arial" panose="020B0604020202020204" pitchFamily="34" charset="0"/>
              <a:buChar char="•"/>
            </a:pPr>
            <a:r>
              <a:rPr lang="de-DE" altLang="de-DE" sz="2400" dirty="0"/>
              <a:t>Bürgernahe Organisation des Zugangs und der Erbringung der Leistungen</a:t>
            </a:r>
          </a:p>
          <a:p>
            <a:pPr eaLnBrk="1" hangingPunct="1">
              <a:buFont typeface="Arial" panose="020B0604020202020204" pitchFamily="34" charset="0"/>
              <a:buChar char="•"/>
            </a:pPr>
            <a:r>
              <a:rPr lang="de-DE" altLang="de-DE" sz="2400" dirty="0"/>
              <a:t>Strukturen für die Zusammenarbeit von Leistungsträgern und Leistungserbringern</a:t>
            </a:r>
          </a:p>
          <a:p>
            <a:pPr eaLnBrk="1" hangingPunct="1">
              <a:buFontTx/>
              <a:buNone/>
            </a:pPr>
            <a:endParaRPr lang="de-DE" altLang="de-DE" sz="2000" dirty="0"/>
          </a:p>
          <a:p>
            <a:pPr eaLnBrk="1" hangingPunct="1">
              <a:buFontTx/>
              <a:buNone/>
            </a:pPr>
            <a:r>
              <a:rPr lang="de-DE" altLang="de-DE" sz="2000" dirty="0"/>
              <a:t>(</a:t>
            </a:r>
            <a:r>
              <a:rPr lang="de-DE" altLang="de-DE" sz="2000" dirty="0">
                <a:solidFill>
                  <a:srgbClr val="0070C0"/>
                </a:solidFill>
              </a:rPr>
              <a:t>Zitat Eckpunktepapier der Koalitionsarbeitsgruppe v. Juli 1999</a:t>
            </a:r>
            <a:r>
              <a:rPr lang="de-DE" altLang="de-DE" sz="2000" dirty="0"/>
              <a:t>)</a:t>
            </a:r>
          </a:p>
        </p:txBody>
      </p:sp>
      <p:sp>
        <p:nvSpPr>
          <p:cNvPr id="16388" name="Foliennummernplatzhalter 5">
            <a:extLst>
              <a:ext uri="{FF2B5EF4-FFF2-40B4-BE49-F238E27FC236}">
                <a16:creationId xmlns:a16="http://schemas.microsoft.com/office/drawing/2014/main" id="{F03DBE9B-804E-E54F-9A84-0C79231EA9F7}"/>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cs typeface="Lucida Sans Unicode" panose="020B0602030504020204"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cs typeface="Lucida Sans Unicode" panose="020B0602030504020204"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cs typeface="Lucida Sans Unicode" panose="020B0602030504020204"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cs typeface="Lucida Sans Unicode" panose="020B0602030504020204"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cs typeface="Lucida Sans Unicode" panose="020B0602030504020204" pitchFamily="34" charset="0"/>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cs typeface="Lucida Sans Unicode" panose="020B0602030504020204" pitchFamily="34" charset="0"/>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cs typeface="Lucida Sans Unicode" panose="020B0602030504020204" pitchFamily="34" charset="0"/>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cs typeface="Lucida Sans Unicode" panose="020B0602030504020204" pitchFamily="34" charset="0"/>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cs typeface="Lucida Sans Unicode" panose="020B0602030504020204" pitchFamily="34" charset="0"/>
              </a:defRPr>
            </a:lvl9pPr>
          </a:lstStyle>
          <a:p>
            <a:pPr eaLnBrk="1" hangingPunct="1"/>
            <a:fld id="{A9BF1019-68D4-054B-BCA8-A20C0494116C}" type="slidenum">
              <a:rPr lang="de-DE" altLang="de-DE">
                <a:solidFill>
                  <a:srgbClr val="000000"/>
                </a:solidFill>
              </a:rPr>
              <a:pPr eaLnBrk="1" hangingPunct="1"/>
              <a:t>3</a:t>
            </a:fld>
            <a:endParaRPr lang="de-DE" altLang="de-DE">
              <a:solidFill>
                <a:srgbClr val="000000"/>
              </a:solidFill>
            </a:endParaRPr>
          </a:p>
        </p:txBody>
      </p:sp>
    </p:spTree>
    <p:extLst>
      <p:ext uri="{BB962C8B-B14F-4D97-AF65-F5344CB8AC3E}">
        <p14:creationId xmlns:p14="http://schemas.microsoft.com/office/powerpoint/2010/main" val="25800857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140B95-5FC9-1E4E-ACB9-595270489256}"/>
              </a:ext>
            </a:extLst>
          </p:cNvPr>
          <p:cNvSpPr>
            <a:spLocks noGrp="1"/>
          </p:cNvSpPr>
          <p:nvPr>
            <p:ph type="title"/>
          </p:nvPr>
        </p:nvSpPr>
        <p:spPr/>
        <p:txBody>
          <a:bodyPr>
            <a:normAutofit/>
          </a:bodyPr>
          <a:lstStyle/>
          <a:p>
            <a:r>
              <a:rPr lang="de-DE" sz="3200" dirty="0"/>
              <a:t>Teilhabeplan - § 19 -</a:t>
            </a:r>
          </a:p>
        </p:txBody>
      </p:sp>
      <p:sp>
        <p:nvSpPr>
          <p:cNvPr id="3" name="Inhaltsplatzhalter 2">
            <a:extLst>
              <a:ext uri="{FF2B5EF4-FFF2-40B4-BE49-F238E27FC236}">
                <a16:creationId xmlns:a16="http://schemas.microsoft.com/office/drawing/2014/main" id="{1675ECB8-BF96-5B44-88EE-49407D4122C4}"/>
              </a:ext>
            </a:extLst>
          </p:cNvPr>
          <p:cNvSpPr>
            <a:spLocks noGrp="1"/>
          </p:cNvSpPr>
          <p:nvPr>
            <p:ph idx="1"/>
          </p:nvPr>
        </p:nvSpPr>
        <p:spPr>
          <a:solidFill>
            <a:srgbClr val="FFFF00"/>
          </a:solidFill>
        </p:spPr>
        <p:txBody>
          <a:bodyPr/>
          <a:lstStyle/>
          <a:p>
            <a:pPr marL="0" indent="0">
              <a:buNone/>
            </a:pPr>
            <a:r>
              <a:rPr lang="de-DE" sz="3600" dirty="0"/>
              <a:t>Die Vorschrift legt </a:t>
            </a:r>
            <a:r>
              <a:rPr lang="de-DE" sz="3600" dirty="0" err="1"/>
              <a:t>für</a:t>
            </a:r>
            <a:r>
              <a:rPr lang="de-DE" sz="3600" dirty="0"/>
              <a:t> alle Rehabilitationsträger einheitlich fest, dass die </a:t>
            </a:r>
            <a:r>
              <a:rPr lang="de-DE" sz="3600" dirty="0" err="1"/>
              <a:t>trägerübergreifende</a:t>
            </a:r>
            <a:r>
              <a:rPr lang="de-DE" sz="3600" dirty="0"/>
              <a:t> Beurteilung von Teilhabeeinschränkungen funktionsbezogen und damit grundsätzlich nach dem „bio-psycho-sozialen Modell“ zu erfolgen hat.</a:t>
            </a:r>
          </a:p>
          <a:p>
            <a:pPr marL="0" indent="0">
              <a:buNone/>
            </a:pPr>
            <a:endParaRPr lang="de-DE" sz="3600" dirty="0"/>
          </a:p>
          <a:p>
            <a:pPr marL="0" indent="0">
              <a:buNone/>
            </a:pPr>
            <a:r>
              <a:rPr lang="de-DE"/>
              <a:t>(Begründung </a:t>
            </a:r>
            <a:r>
              <a:rPr lang="de-DE" dirty="0"/>
              <a:t>zu § 19, BT-Drs. 18/9522 S. 239)</a:t>
            </a:r>
          </a:p>
          <a:p>
            <a:pPr marL="0" indent="0">
              <a:buNone/>
            </a:pPr>
            <a:endParaRPr lang="de-DE" dirty="0"/>
          </a:p>
        </p:txBody>
      </p:sp>
    </p:spTree>
    <p:extLst>
      <p:ext uri="{BB962C8B-B14F-4D97-AF65-F5344CB8AC3E}">
        <p14:creationId xmlns:p14="http://schemas.microsoft.com/office/powerpoint/2010/main" val="13422987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1631504" y="274638"/>
            <a:ext cx="8928992" cy="490066"/>
          </a:xfrm>
        </p:spPr>
        <p:txBody>
          <a:bodyPr>
            <a:noAutofit/>
          </a:bodyPr>
          <a:lstStyle/>
          <a:p>
            <a:r>
              <a:rPr lang="de-DE" sz="2000" dirty="0"/>
              <a:t>§ 19 Abs. 2: Feststellungen, die der Teilhabeplan</a:t>
            </a:r>
            <a:br>
              <a:rPr lang="de-DE" sz="2000" dirty="0"/>
            </a:br>
            <a:r>
              <a:rPr lang="de-DE" sz="2000" dirty="0"/>
              <a:t>                      enthalten muss und </a:t>
            </a:r>
            <a:r>
              <a:rPr lang="de-DE" sz="2000" dirty="0" err="1"/>
              <a:t>z.Tl</a:t>
            </a:r>
            <a:r>
              <a:rPr lang="de-DE" sz="2000" dirty="0"/>
              <a:t> durch die Bedarfsfeststellung zu erheben sind</a:t>
            </a:r>
          </a:p>
        </p:txBody>
      </p:sp>
      <p:sp>
        <p:nvSpPr>
          <p:cNvPr id="3" name="Inhaltsplatzhalter 2"/>
          <p:cNvSpPr>
            <a:spLocks noGrp="1"/>
          </p:cNvSpPr>
          <p:nvPr>
            <p:ph idx="1"/>
          </p:nvPr>
        </p:nvSpPr>
        <p:spPr>
          <a:xfrm>
            <a:off x="1703512" y="908721"/>
            <a:ext cx="8712968" cy="5217443"/>
          </a:xfrm>
        </p:spPr>
        <p:txBody>
          <a:bodyPr>
            <a:normAutofit fontScale="77500" lnSpcReduction="20000"/>
          </a:bodyPr>
          <a:lstStyle/>
          <a:p>
            <a:pPr marL="457200" indent="-457200">
              <a:buNone/>
            </a:pPr>
            <a:endParaRPr lang="de-DE" sz="2000" dirty="0"/>
          </a:p>
          <a:p>
            <a:pPr marL="457200" indent="-457200">
              <a:buNone/>
            </a:pPr>
            <a:r>
              <a:rPr lang="de-DE" sz="2000" dirty="0"/>
              <a:t>1.      den Tag des Antragseingangs beim leistenden Rehabilitationsträger und das Ergebnis der Zuständigkeitsklärung  und  Beteiligung nach den §§ 14 und 15,</a:t>
            </a:r>
          </a:p>
          <a:p>
            <a:pPr marL="457200" indent="-457200">
              <a:buAutoNum type="arabicPeriod" startAt="2"/>
            </a:pPr>
            <a:r>
              <a:rPr lang="de-DE" sz="2000" dirty="0">
                <a:solidFill>
                  <a:srgbClr val="0070C0"/>
                </a:solidFill>
              </a:rPr>
              <a:t>die Feststellungen über den individuellen Rehabilitationsbedarf auf Grundlage der</a:t>
            </a:r>
          </a:p>
          <a:p>
            <a:pPr marL="457200" indent="-457200">
              <a:buNone/>
            </a:pPr>
            <a:r>
              <a:rPr lang="de-DE" sz="2000" dirty="0">
                <a:solidFill>
                  <a:srgbClr val="0070C0"/>
                </a:solidFill>
              </a:rPr>
              <a:t>          Bedarfsermittlung nach § 13,</a:t>
            </a:r>
          </a:p>
          <a:p>
            <a:pPr>
              <a:buNone/>
            </a:pPr>
            <a:r>
              <a:rPr lang="de-DE" sz="2000" dirty="0"/>
              <a:t>3.      die zur individuellen Bedarfsermittlung nach § 13 eingesetzten Instrumente,</a:t>
            </a:r>
          </a:p>
          <a:p>
            <a:pPr>
              <a:buNone/>
            </a:pPr>
            <a:r>
              <a:rPr lang="de-DE" sz="2000" dirty="0"/>
              <a:t>4.      die gutachterliche Stellungnahme der Bundesagentur für Arbeit nach § 54,</a:t>
            </a:r>
          </a:p>
          <a:p>
            <a:pPr>
              <a:buNone/>
            </a:pPr>
            <a:r>
              <a:rPr lang="de-DE" sz="2000" dirty="0"/>
              <a:t>5.      die Einbeziehung von Diensten und Einrichtungen bei der Leistungserbringung,</a:t>
            </a:r>
          </a:p>
          <a:p>
            <a:pPr>
              <a:buNone/>
            </a:pPr>
            <a:r>
              <a:rPr lang="de-DE" sz="2000" dirty="0"/>
              <a:t>6.      </a:t>
            </a:r>
            <a:r>
              <a:rPr lang="de-DE" sz="2000" dirty="0">
                <a:solidFill>
                  <a:srgbClr val="0070C0"/>
                </a:solidFill>
              </a:rPr>
              <a:t>erreichbare und überprüfbare Teilhabeziele und deren Fortschreibung,</a:t>
            </a:r>
          </a:p>
          <a:p>
            <a:pPr marL="457200" indent="-457200">
              <a:buNone/>
            </a:pPr>
            <a:r>
              <a:rPr lang="de-DE" sz="2000" dirty="0"/>
              <a:t>7.      die Berücksichtigung des Wunsch- und Wahlrechts nach § 8, insbesondere im Hinblick auf</a:t>
            </a:r>
          </a:p>
          <a:p>
            <a:pPr marL="457200" indent="-457200">
              <a:buNone/>
            </a:pPr>
            <a:r>
              <a:rPr lang="de-DE" sz="2000" dirty="0"/>
              <a:t>         die Ausführung von Leistungen durch ein Persönliches Budget,</a:t>
            </a:r>
          </a:p>
          <a:p>
            <a:pPr marL="457200" indent="-457200">
              <a:buNone/>
            </a:pPr>
            <a:r>
              <a:rPr lang="de-DE" sz="2000" dirty="0"/>
              <a:t>8.      die Dokumentation der einvernehmlichen, umfassenden und trägerübergreifenden </a:t>
            </a:r>
          </a:p>
          <a:p>
            <a:pPr marL="457200" indent="-457200">
              <a:buNone/>
            </a:pPr>
            <a:r>
              <a:rPr lang="de-DE" sz="2000" dirty="0"/>
              <a:t>         Feststellung des Rehabilitationsbedarfs in den Fällen nach § 15 Absatz 3 Satz 2,</a:t>
            </a:r>
          </a:p>
          <a:p>
            <a:pPr>
              <a:buNone/>
            </a:pPr>
            <a:r>
              <a:rPr lang="de-DE" sz="2000" dirty="0"/>
              <a:t>9.      die Ergebnisse der Teilhabeplankonferenz nach § 20,</a:t>
            </a:r>
          </a:p>
          <a:p>
            <a:pPr marL="457200" indent="-457200">
              <a:buAutoNum type="arabicPeriod" startAt="10"/>
            </a:pPr>
            <a:r>
              <a:rPr lang="de-DE" sz="2000" dirty="0"/>
              <a:t>die Erkenntnisse aus den Mitteilungen der nach § 22 einbezogenen anderen öffentlichen</a:t>
            </a:r>
          </a:p>
          <a:p>
            <a:pPr marL="457200" indent="-457200">
              <a:buNone/>
            </a:pPr>
            <a:r>
              <a:rPr lang="de-DE" sz="2000" dirty="0"/>
              <a:t>          Stellen und</a:t>
            </a:r>
          </a:p>
          <a:p>
            <a:pPr marL="457200" indent="-457200">
              <a:buAutoNum type="arabicPeriod" startAt="11"/>
            </a:pPr>
            <a:r>
              <a:rPr lang="de-DE" sz="2000" dirty="0">
                <a:solidFill>
                  <a:srgbClr val="0070C0"/>
                </a:solidFill>
              </a:rPr>
              <a:t>die besonderen Belange pflegender Angehöriger bei der Erbringung von Leistungen der </a:t>
            </a:r>
          </a:p>
          <a:p>
            <a:pPr marL="457200" indent="-457200">
              <a:buNone/>
            </a:pPr>
            <a:r>
              <a:rPr lang="de-DE" sz="2000" dirty="0">
                <a:solidFill>
                  <a:srgbClr val="0070C0"/>
                </a:solidFill>
              </a:rPr>
              <a:t>          medizinischen Rehabilitation.</a:t>
            </a:r>
          </a:p>
        </p:txBody>
      </p:sp>
      <p:sp>
        <p:nvSpPr>
          <p:cNvPr id="4" name="Foliennummernplatzhalter 3"/>
          <p:cNvSpPr>
            <a:spLocks noGrp="1"/>
          </p:cNvSpPr>
          <p:nvPr>
            <p:ph type="sldNum" sz="quarter" idx="12"/>
          </p:nvPr>
        </p:nvSpPr>
        <p:spPr/>
        <p:txBody>
          <a:bodyPr/>
          <a:lstStyle/>
          <a:p>
            <a:fld id="{3EC08F9D-73EE-4B4D-937B-B3FC1AD2C1F0}" type="slidenum">
              <a:rPr lang="de-DE" smtClean="0"/>
              <a:pPr/>
              <a:t>31</a:t>
            </a:fld>
            <a:endParaRPr lang="de-DE"/>
          </a:p>
        </p:txBody>
      </p:sp>
    </p:spTree>
    <p:extLst>
      <p:ext uri="{BB962C8B-B14F-4D97-AF65-F5344CB8AC3E}">
        <p14:creationId xmlns:p14="http://schemas.microsoft.com/office/powerpoint/2010/main" val="38602687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1981200" y="274638"/>
            <a:ext cx="8229600" cy="5242594"/>
          </a:xfrm>
        </p:spPr>
        <p:txBody>
          <a:bodyPr>
            <a:normAutofit/>
          </a:bodyPr>
          <a:lstStyle/>
          <a:p>
            <a:br>
              <a:rPr lang="de-DE" dirty="0"/>
            </a:br>
            <a:br>
              <a:rPr lang="de-DE" dirty="0"/>
            </a:br>
            <a:r>
              <a:rPr lang="de-DE" dirty="0"/>
              <a:t>Gesamtplan</a:t>
            </a:r>
            <a:br>
              <a:rPr lang="de-DE" dirty="0"/>
            </a:br>
            <a:r>
              <a:rPr lang="de-DE" dirty="0"/>
              <a:t>der Eingliederungshilfe</a:t>
            </a:r>
            <a:br>
              <a:rPr lang="de-DE" dirty="0"/>
            </a:br>
            <a:r>
              <a:rPr lang="de-DE" dirty="0"/>
              <a:t>nach dem </a:t>
            </a:r>
            <a:br>
              <a:rPr lang="de-DE" dirty="0"/>
            </a:br>
            <a:r>
              <a:rPr lang="de-DE" dirty="0"/>
              <a:t>Teil 2 des SGB IX </a:t>
            </a:r>
            <a:br>
              <a:rPr lang="de-DE" dirty="0"/>
            </a:br>
            <a:br>
              <a:rPr lang="de-DE" dirty="0"/>
            </a:br>
            <a:endParaRPr lang="de-DE" dirty="0"/>
          </a:p>
        </p:txBody>
      </p:sp>
    </p:spTree>
    <p:extLst>
      <p:ext uri="{BB962C8B-B14F-4D97-AF65-F5344CB8AC3E}">
        <p14:creationId xmlns:p14="http://schemas.microsoft.com/office/powerpoint/2010/main" val="35159364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6082" name="Titel 1"/>
          <p:cNvSpPr>
            <a:spLocks noGrp="1"/>
          </p:cNvSpPr>
          <p:nvPr>
            <p:ph type="title"/>
          </p:nvPr>
        </p:nvSpPr>
        <p:spPr>
          <a:xfrm>
            <a:off x="2209800" y="260351"/>
            <a:ext cx="7772400" cy="576263"/>
          </a:xfrm>
        </p:spPr>
        <p:txBody>
          <a:bodyPr>
            <a:normAutofit/>
          </a:bodyPr>
          <a:lstStyle/>
          <a:p>
            <a:r>
              <a:rPr lang="de-DE" sz="3200" dirty="0"/>
              <a:t>Gesamtplanverfahren (SGB IX, Teil 2)</a:t>
            </a:r>
          </a:p>
        </p:txBody>
      </p:sp>
      <p:sp>
        <p:nvSpPr>
          <p:cNvPr id="46083" name="Inhaltsplatzhalter 2"/>
          <p:cNvSpPr>
            <a:spLocks noGrp="1"/>
          </p:cNvSpPr>
          <p:nvPr>
            <p:ph idx="1"/>
          </p:nvPr>
        </p:nvSpPr>
        <p:spPr>
          <a:xfrm>
            <a:off x="1631951" y="1125538"/>
            <a:ext cx="8856663" cy="4970462"/>
          </a:xfrm>
        </p:spPr>
        <p:txBody>
          <a:bodyPr>
            <a:normAutofit fontScale="92500" lnSpcReduction="20000"/>
          </a:bodyPr>
          <a:lstStyle/>
          <a:p>
            <a:pPr>
              <a:buFontTx/>
              <a:buNone/>
            </a:pPr>
            <a:r>
              <a:rPr lang="de-DE" sz="1600" b="1" dirty="0"/>
              <a:t>§ 117 Gesamtplanverfahren</a:t>
            </a:r>
          </a:p>
          <a:p>
            <a:pPr>
              <a:buFontTx/>
              <a:buNone/>
            </a:pPr>
            <a:r>
              <a:rPr lang="de-DE" sz="1600" dirty="0"/>
              <a:t>Das Gesamtplanverfahren ist nach folgenden Maßstäben durchzuführen:</a:t>
            </a:r>
          </a:p>
          <a:p>
            <a:pPr>
              <a:buFontTx/>
              <a:buAutoNum type="arabicPeriod"/>
            </a:pPr>
            <a:r>
              <a:rPr lang="de-DE" sz="1600" dirty="0"/>
              <a:t>Beteiligung des Leistungsberechtigten in allen Verfahrensschritten, beginnend mit der Beratung,</a:t>
            </a:r>
          </a:p>
          <a:p>
            <a:pPr>
              <a:buFontTx/>
              <a:buNone/>
            </a:pPr>
            <a:r>
              <a:rPr lang="de-DE" sz="1600" dirty="0"/>
              <a:t>2.    Dokumentation der Wünsche der Leistungsberechtigten zu Ziel und Art der Leistungen,</a:t>
            </a:r>
          </a:p>
          <a:p>
            <a:pPr>
              <a:buFontTx/>
              <a:buNone/>
            </a:pPr>
            <a:r>
              <a:rPr lang="de-DE" sz="1600" dirty="0"/>
              <a:t>3.    Beachtung der Kriterien</a:t>
            </a:r>
          </a:p>
          <a:p>
            <a:pPr>
              <a:buFontTx/>
              <a:buNone/>
            </a:pPr>
            <a:r>
              <a:rPr lang="de-DE" sz="1600" dirty="0"/>
              <a:t>       a) transparent,</a:t>
            </a:r>
          </a:p>
          <a:p>
            <a:pPr>
              <a:buFontTx/>
              <a:buNone/>
            </a:pPr>
            <a:r>
              <a:rPr lang="de-DE" sz="1600" dirty="0"/>
              <a:t>       b) trägerübergreifend,</a:t>
            </a:r>
          </a:p>
          <a:p>
            <a:pPr>
              <a:buFontTx/>
              <a:buNone/>
            </a:pPr>
            <a:r>
              <a:rPr lang="de-DE" sz="1600" dirty="0"/>
              <a:t>       c) interdisziplinär,</a:t>
            </a:r>
          </a:p>
          <a:p>
            <a:pPr>
              <a:buFontTx/>
              <a:buNone/>
            </a:pPr>
            <a:r>
              <a:rPr lang="de-DE" sz="1600" dirty="0"/>
              <a:t>       d) konsensorientiert,</a:t>
            </a:r>
          </a:p>
          <a:p>
            <a:pPr>
              <a:buFontTx/>
              <a:buNone/>
            </a:pPr>
            <a:r>
              <a:rPr lang="de-DE" sz="1600" dirty="0"/>
              <a:t>       </a:t>
            </a:r>
            <a:r>
              <a:rPr lang="de-DE" sz="1600" dirty="0" err="1"/>
              <a:t>e</a:t>
            </a:r>
            <a:r>
              <a:rPr lang="de-DE" sz="1600" dirty="0"/>
              <a:t>) individuell,</a:t>
            </a:r>
          </a:p>
          <a:p>
            <a:pPr>
              <a:buFontTx/>
              <a:buNone/>
            </a:pPr>
            <a:r>
              <a:rPr lang="de-DE" sz="1600" dirty="0"/>
              <a:t>       f) lebensweltbezogen,</a:t>
            </a:r>
          </a:p>
          <a:p>
            <a:pPr>
              <a:buFontTx/>
              <a:buNone/>
            </a:pPr>
            <a:r>
              <a:rPr lang="de-DE" sz="1600" dirty="0"/>
              <a:t>       </a:t>
            </a:r>
            <a:r>
              <a:rPr lang="de-DE" sz="1600" dirty="0" err="1"/>
              <a:t>g</a:t>
            </a:r>
            <a:r>
              <a:rPr lang="de-DE" sz="1600" dirty="0"/>
              <a:t>) sozialraumorientiert und</a:t>
            </a:r>
          </a:p>
          <a:p>
            <a:pPr>
              <a:buFontTx/>
              <a:buNone/>
            </a:pPr>
            <a:r>
              <a:rPr lang="de-DE" sz="1600" dirty="0"/>
              <a:t>       h) zielorientiert,</a:t>
            </a:r>
          </a:p>
          <a:p>
            <a:pPr>
              <a:buFontTx/>
              <a:buNone/>
            </a:pPr>
            <a:r>
              <a:rPr lang="de-DE" sz="1600" dirty="0"/>
              <a:t>4.    Ermittlung des individuellen Bedarfes,</a:t>
            </a:r>
          </a:p>
          <a:p>
            <a:pPr>
              <a:buFontTx/>
              <a:buNone/>
            </a:pPr>
            <a:r>
              <a:rPr lang="de-DE" sz="1600" dirty="0"/>
              <a:t>5.    Durchführung einer Gesamtplankonferenz,</a:t>
            </a:r>
          </a:p>
          <a:p>
            <a:pPr marL="342900" indent="-342900">
              <a:buFontTx/>
              <a:buAutoNum type="arabicPeriod" startAt="6"/>
            </a:pPr>
            <a:r>
              <a:rPr lang="de-DE" sz="1600" dirty="0"/>
              <a:t>Abstimmung der Leistungen nach Inhalt, Umfang und Dauer in einer Gesamtplankonferenz unter</a:t>
            </a:r>
          </a:p>
          <a:p>
            <a:pPr marL="0" indent="0">
              <a:buNone/>
            </a:pPr>
            <a:r>
              <a:rPr lang="de-DE" sz="1600" dirty="0"/>
              <a:t>        Beteiligung betroffener Leistungsträger.</a:t>
            </a:r>
          </a:p>
          <a:p>
            <a:endParaRPr lang="de-DE" sz="1600" dirty="0"/>
          </a:p>
        </p:txBody>
      </p:sp>
      <p:sp>
        <p:nvSpPr>
          <p:cNvPr id="46084" name="Fußzeilenplatzhalter 3"/>
          <p:cNvSpPr>
            <a:spLocks noGrp="1"/>
          </p:cNvSpPr>
          <p:nvPr>
            <p:ph type="ftr" sz="quarter" idx="11"/>
          </p:nvPr>
        </p:nvSpPr>
        <p:spPr>
          <a:noFill/>
        </p:spPr>
        <p:txBody>
          <a:bodyPr/>
          <a:lstStyle/>
          <a:p>
            <a:r>
              <a:rPr lang="de-DE"/>
              <a:t>Dr. Harry Fuchs, Düsseldorf</a:t>
            </a:r>
          </a:p>
        </p:txBody>
      </p:sp>
      <p:sp>
        <p:nvSpPr>
          <p:cNvPr id="46085" name="Foliennummernplatzhalter 4"/>
          <p:cNvSpPr>
            <a:spLocks noGrp="1"/>
          </p:cNvSpPr>
          <p:nvPr>
            <p:ph type="sldNum" sz="quarter" idx="12"/>
          </p:nvPr>
        </p:nvSpPr>
        <p:spPr>
          <a:noFill/>
        </p:spPr>
        <p:txBody>
          <a:bodyPr/>
          <a:lstStyle/>
          <a:p>
            <a:fld id="{EB75CCEF-9B5B-4EC3-A041-F0D15A90C758}" type="slidenum">
              <a:rPr lang="de-DE" smtClean="0"/>
              <a:pPr/>
              <a:t>33</a:t>
            </a:fld>
            <a:endParaRPr lang="de-DE"/>
          </a:p>
        </p:txBody>
      </p:sp>
    </p:spTree>
    <p:extLst>
      <p:ext uri="{BB962C8B-B14F-4D97-AF65-F5344CB8AC3E}">
        <p14:creationId xmlns:p14="http://schemas.microsoft.com/office/powerpoint/2010/main" val="23753023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88AC0F-F7F7-364D-B605-F7CBC90E2325}"/>
              </a:ext>
            </a:extLst>
          </p:cNvPr>
          <p:cNvSpPr>
            <a:spLocks noGrp="1"/>
          </p:cNvSpPr>
          <p:nvPr>
            <p:ph type="title"/>
          </p:nvPr>
        </p:nvSpPr>
        <p:spPr>
          <a:xfrm>
            <a:off x="838200" y="233464"/>
            <a:ext cx="10515600" cy="525293"/>
          </a:xfrm>
        </p:spPr>
        <p:txBody>
          <a:bodyPr>
            <a:normAutofit fontScale="90000"/>
          </a:bodyPr>
          <a:lstStyle/>
          <a:p>
            <a:r>
              <a:rPr lang="de-DE"/>
              <a:t>Zu den Irritationen</a:t>
            </a:r>
            <a:endParaRPr lang="de-DE" dirty="0"/>
          </a:p>
        </p:txBody>
      </p:sp>
      <p:sp>
        <p:nvSpPr>
          <p:cNvPr id="3" name="Inhaltsplatzhalter 2">
            <a:extLst>
              <a:ext uri="{FF2B5EF4-FFF2-40B4-BE49-F238E27FC236}">
                <a16:creationId xmlns:a16="http://schemas.microsoft.com/office/drawing/2014/main" id="{53848BF2-BDC1-874D-9C4C-98C87711709D}"/>
              </a:ext>
            </a:extLst>
          </p:cNvPr>
          <p:cNvSpPr>
            <a:spLocks noGrp="1"/>
          </p:cNvSpPr>
          <p:nvPr>
            <p:ph idx="1"/>
          </p:nvPr>
        </p:nvSpPr>
        <p:spPr>
          <a:xfrm>
            <a:off x="223736" y="1342417"/>
            <a:ext cx="11673192" cy="4834546"/>
          </a:xfrm>
        </p:spPr>
        <p:txBody>
          <a:bodyPr>
            <a:normAutofit fontScale="92500" lnSpcReduction="20000"/>
          </a:bodyPr>
          <a:lstStyle/>
          <a:p>
            <a:r>
              <a:rPr lang="de-DE" dirty="0"/>
              <a:t>Aus dem unterschiedlichen Wortlaut der Regelungen zur Bedarfsermittlung wird verschiedentlich eine unterschiedliche ICF-orientierung der Ermittlung des Rehabilitationsbedarfs geschlossen.</a:t>
            </a:r>
          </a:p>
          <a:p>
            <a:r>
              <a:rPr lang="de-DE" dirty="0"/>
              <a:t>Dies ist jedoch nicht gerechtfertigt.</a:t>
            </a:r>
          </a:p>
          <a:p>
            <a:r>
              <a:rPr lang="de-DE" dirty="0"/>
              <a:t>§ 118 SGB IX enthält im Wortlaut einen unmittelbaren Bezug auf die ICF, der „mit der Beschreibung einer nicht nur vorübergehenden Beeinträchtigung der Aktivität“ einerseits unmittelbar an das bio-psychosoziale-Modell als Methode der Bedarfsfeststellung und andererseits an § 13 Abs. 2 Nr. 2 SGB IX anknüpft.</a:t>
            </a:r>
          </a:p>
          <a:p>
            <a:r>
              <a:rPr lang="de-DE" dirty="0"/>
              <a:t>Der Wortlaut des § 13 Abs. 2 Satz1 entspricht inhaltlich, der des § 19 Abs. 1 SGB IX wörtlich dem bisherigen § 10 Abs. 1 Satz1 SGB IX, der bereits ab 1.7.2001 eine individuelle funktionsbezogene Bedarfsfeststellung und damit eine Orientierung an der ICF vorsah.</a:t>
            </a:r>
          </a:p>
          <a:p>
            <a:r>
              <a:rPr lang="de-DE" dirty="0"/>
              <a:t>§ 13 Abs. 2 SGB IX vollzieht im Übrigen das Schema des bio-psycho-sozialen Modells nach.</a:t>
            </a:r>
          </a:p>
        </p:txBody>
      </p:sp>
    </p:spTree>
    <p:extLst>
      <p:ext uri="{BB962C8B-B14F-4D97-AF65-F5344CB8AC3E}">
        <p14:creationId xmlns:p14="http://schemas.microsoft.com/office/powerpoint/2010/main" val="3468431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48514" name="Rectangle 2"/>
          <p:cNvSpPr>
            <a:spLocks noChangeArrowheads="1"/>
          </p:cNvSpPr>
          <p:nvPr/>
        </p:nvSpPr>
        <p:spPr bwMode="auto">
          <a:xfrm>
            <a:off x="4100513" y="1052514"/>
            <a:ext cx="4972050" cy="677751"/>
          </a:xfrm>
          <a:prstGeom prst="rect">
            <a:avLst/>
          </a:prstGeom>
          <a:noFill/>
          <a:ln w="9525">
            <a:noFill/>
            <a:miter lim="800000"/>
            <a:headEnd/>
            <a:tailEnd/>
          </a:ln>
        </p:spPr>
        <p:txBody>
          <a:bodyPr lIns="92075" tIns="46038" rIns="92075" bIns="46038">
            <a:spAutoFit/>
          </a:bodyPr>
          <a:lstStyle/>
          <a:p>
            <a:pPr algn="ctr"/>
            <a:r>
              <a:rPr lang="de-DE" b="1">
                <a:solidFill>
                  <a:srgbClr val="0070C0"/>
                </a:solidFill>
              </a:rPr>
              <a:t>Gesundheitsproblem</a:t>
            </a:r>
          </a:p>
          <a:p>
            <a:pPr algn="ctr"/>
            <a:r>
              <a:rPr lang="de-DE" sz="2000">
                <a:solidFill>
                  <a:srgbClr val="0070C0"/>
                </a:solidFill>
              </a:rPr>
              <a:t>(Gesundheitsstörung oder Krankheit, ICD</a:t>
            </a:r>
            <a:r>
              <a:rPr lang="de-DE" sz="2000">
                <a:solidFill>
                  <a:srgbClr val="FFFF00"/>
                </a:solidFill>
              </a:rPr>
              <a:t>)</a:t>
            </a:r>
          </a:p>
        </p:txBody>
      </p:sp>
      <p:grpSp>
        <p:nvGrpSpPr>
          <p:cNvPr id="2" name="Group 3"/>
          <p:cNvGrpSpPr>
            <a:grpSpLocks/>
          </p:cNvGrpSpPr>
          <p:nvPr/>
        </p:nvGrpSpPr>
        <p:grpSpPr bwMode="auto">
          <a:xfrm>
            <a:off x="2971801" y="4652964"/>
            <a:ext cx="7356475" cy="1273175"/>
            <a:chOff x="912" y="2931"/>
            <a:chExt cx="4634" cy="802"/>
          </a:xfrm>
        </p:grpSpPr>
        <p:sp>
          <p:nvSpPr>
            <p:cNvPr id="104473" name="Rectangle 4"/>
            <p:cNvSpPr>
              <a:spLocks noChangeArrowheads="1"/>
            </p:cNvSpPr>
            <p:nvPr/>
          </p:nvSpPr>
          <p:spPr bwMode="auto">
            <a:xfrm>
              <a:off x="912" y="2931"/>
              <a:ext cx="1768" cy="757"/>
            </a:xfrm>
            <a:prstGeom prst="rect">
              <a:avLst/>
            </a:prstGeom>
            <a:noFill/>
            <a:ln w="9525">
              <a:noFill/>
              <a:miter lim="800000"/>
              <a:headEnd/>
              <a:tailEnd/>
            </a:ln>
          </p:spPr>
          <p:txBody>
            <a:bodyPr lIns="92075" tIns="46038" rIns="92075" bIns="46038">
              <a:spAutoFit/>
            </a:bodyPr>
            <a:lstStyle/>
            <a:p>
              <a:pPr marL="190500" indent="-190500"/>
              <a:r>
                <a:rPr lang="de-DE">
                  <a:solidFill>
                    <a:srgbClr val="0070C0"/>
                  </a:solidFill>
                </a:rPr>
                <a:t>Umweltfaktoren</a:t>
              </a:r>
            </a:p>
            <a:p>
              <a:pPr marL="190500" indent="-190500">
                <a:buFontTx/>
                <a:buChar char="•"/>
              </a:pPr>
              <a:r>
                <a:rPr lang="de-DE"/>
                <a:t>materiell</a:t>
              </a:r>
            </a:p>
            <a:p>
              <a:pPr marL="190500" indent="-190500">
                <a:buFontTx/>
                <a:buChar char="•"/>
              </a:pPr>
              <a:r>
                <a:rPr lang="de-DE"/>
                <a:t>sozial</a:t>
              </a:r>
            </a:p>
            <a:p>
              <a:pPr marL="190500" indent="-190500">
                <a:buFontTx/>
                <a:buChar char="•"/>
              </a:pPr>
              <a:r>
                <a:rPr lang="de-DE"/>
                <a:t>verhaltensbezogen</a:t>
              </a:r>
            </a:p>
          </p:txBody>
        </p:sp>
        <p:sp>
          <p:nvSpPr>
            <p:cNvPr id="104474" name="Rectangle 5"/>
            <p:cNvSpPr>
              <a:spLocks noChangeArrowheads="1"/>
            </p:cNvSpPr>
            <p:nvPr/>
          </p:nvSpPr>
          <p:spPr bwMode="auto">
            <a:xfrm>
              <a:off x="3784" y="2976"/>
              <a:ext cx="1762" cy="757"/>
            </a:xfrm>
            <a:prstGeom prst="rect">
              <a:avLst/>
            </a:prstGeom>
            <a:noFill/>
            <a:ln w="9525">
              <a:noFill/>
              <a:miter lim="800000"/>
              <a:headEnd/>
              <a:tailEnd/>
            </a:ln>
          </p:spPr>
          <p:txBody>
            <a:bodyPr lIns="92075" tIns="46038" rIns="92075" bIns="46038">
              <a:spAutoFit/>
            </a:bodyPr>
            <a:lstStyle/>
            <a:p>
              <a:pPr marL="381000" indent="-381000"/>
              <a:r>
                <a:rPr lang="de-DE">
                  <a:solidFill>
                    <a:srgbClr val="0070C0"/>
                  </a:solidFill>
                </a:rPr>
                <a:t>persönliche Faktoren</a:t>
              </a:r>
            </a:p>
            <a:p>
              <a:pPr marL="381000" indent="-381000">
                <a:buFontTx/>
                <a:buChar char="•"/>
              </a:pPr>
              <a:r>
                <a:rPr lang="de-DE"/>
                <a:t>Alter, Geschlecht</a:t>
              </a:r>
            </a:p>
            <a:p>
              <a:pPr marL="381000" indent="-381000">
                <a:buFontTx/>
                <a:buChar char="•"/>
              </a:pPr>
              <a:r>
                <a:rPr lang="de-DE"/>
                <a:t>Motivation</a:t>
              </a:r>
            </a:p>
            <a:p>
              <a:pPr marL="381000" indent="-381000">
                <a:buFontTx/>
                <a:buChar char="•"/>
              </a:pPr>
              <a:r>
                <a:rPr lang="de-DE"/>
                <a:t>Lebensstil</a:t>
              </a:r>
            </a:p>
          </p:txBody>
        </p:sp>
      </p:grpSp>
      <p:grpSp>
        <p:nvGrpSpPr>
          <p:cNvPr id="3" name="Group 6"/>
          <p:cNvGrpSpPr>
            <a:grpSpLocks/>
          </p:cNvGrpSpPr>
          <p:nvPr/>
        </p:nvGrpSpPr>
        <p:grpSpPr bwMode="auto">
          <a:xfrm>
            <a:off x="2072482" y="1754663"/>
            <a:ext cx="9028112" cy="2808288"/>
            <a:chOff x="335" y="1356"/>
            <a:chExt cx="5687" cy="1872"/>
          </a:xfrm>
        </p:grpSpPr>
        <p:grpSp>
          <p:nvGrpSpPr>
            <p:cNvPr id="4" name="Group 7"/>
            <p:cNvGrpSpPr>
              <a:grpSpLocks/>
            </p:cNvGrpSpPr>
            <p:nvPr/>
          </p:nvGrpSpPr>
          <p:grpSpPr bwMode="auto">
            <a:xfrm>
              <a:off x="335" y="1356"/>
              <a:ext cx="5687" cy="1264"/>
              <a:chOff x="335" y="1356"/>
              <a:chExt cx="5687" cy="1264"/>
            </a:xfrm>
          </p:grpSpPr>
          <p:sp>
            <p:nvSpPr>
              <p:cNvPr id="104464" name="Rectangle 8"/>
              <p:cNvSpPr>
                <a:spLocks noChangeArrowheads="1"/>
              </p:cNvSpPr>
              <p:nvPr/>
            </p:nvSpPr>
            <p:spPr bwMode="auto">
              <a:xfrm>
                <a:off x="335" y="1889"/>
                <a:ext cx="1165" cy="616"/>
              </a:xfrm>
              <a:prstGeom prst="rect">
                <a:avLst/>
              </a:prstGeom>
              <a:noFill/>
              <a:ln w="9525">
                <a:noFill/>
                <a:miter lim="800000"/>
                <a:headEnd/>
                <a:tailEnd/>
              </a:ln>
            </p:spPr>
            <p:txBody>
              <a:bodyPr wrap="none" lIns="92075" tIns="46038" rIns="92075" bIns="46038">
                <a:spAutoFit/>
              </a:bodyPr>
              <a:lstStyle/>
              <a:p>
                <a:r>
                  <a:rPr lang="de-DE" dirty="0">
                    <a:solidFill>
                      <a:srgbClr val="0070C0"/>
                    </a:solidFill>
                  </a:rPr>
                  <a:t>Körperfunktionen</a:t>
                </a:r>
              </a:p>
              <a:p>
                <a:r>
                  <a:rPr lang="de-DE" dirty="0">
                    <a:solidFill>
                      <a:srgbClr val="0070C0"/>
                    </a:solidFill>
                  </a:rPr>
                  <a:t>und –</a:t>
                </a:r>
                <a:r>
                  <a:rPr lang="de-DE" dirty="0" err="1">
                    <a:solidFill>
                      <a:srgbClr val="0070C0"/>
                    </a:solidFill>
                  </a:rPr>
                  <a:t>strukturen</a:t>
                </a:r>
                <a:endParaRPr lang="de-DE" dirty="0">
                  <a:solidFill>
                    <a:srgbClr val="0070C0"/>
                  </a:solidFill>
                </a:endParaRPr>
              </a:p>
              <a:p>
                <a:r>
                  <a:rPr lang="de-DE" dirty="0">
                    <a:solidFill>
                      <a:srgbClr val="FF0000"/>
                    </a:solidFill>
                  </a:rPr>
                  <a:t>§ 13 Abs. 2 Nr. 1</a:t>
                </a:r>
              </a:p>
            </p:txBody>
          </p:sp>
          <p:sp>
            <p:nvSpPr>
              <p:cNvPr id="104465" name="Rectangle 9"/>
              <p:cNvSpPr>
                <a:spLocks noChangeArrowheads="1"/>
              </p:cNvSpPr>
              <p:nvPr/>
            </p:nvSpPr>
            <p:spPr bwMode="auto">
              <a:xfrm>
                <a:off x="2745" y="2004"/>
                <a:ext cx="1219" cy="616"/>
              </a:xfrm>
              <a:prstGeom prst="rect">
                <a:avLst/>
              </a:prstGeom>
              <a:noFill/>
              <a:ln w="9525">
                <a:noFill/>
                <a:miter lim="800000"/>
                <a:headEnd/>
                <a:tailEnd/>
              </a:ln>
            </p:spPr>
            <p:txBody>
              <a:bodyPr wrap="none" lIns="92075" tIns="46038" rIns="92075" bIns="46038">
                <a:spAutoFit/>
              </a:bodyPr>
              <a:lstStyle/>
              <a:p>
                <a:r>
                  <a:rPr lang="de-DE" dirty="0">
                    <a:solidFill>
                      <a:srgbClr val="0070C0"/>
                    </a:solidFill>
                  </a:rPr>
                  <a:t>Aktivitäten</a:t>
                </a:r>
              </a:p>
              <a:p>
                <a:r>
                  <a:rPr lang="de-DE" dirty="0">
                    <a:solidFill>
                      <a:srgbClr val="FF0000"/>
                    </a:solidFill>
                  </a:rPr>
                  <a:t>§ 13 Abs. 2 Nr. 2</a:t>
                </a:r>
              </a:p>
              <a:p>
                <a:r>
                  <a:rPr lang="de-DE" dirty="0">
                    <a:solidFill>
                      <a:srgbClr val="FF0000"/>
                    </a:solidFill>
                  </a:rPr>
                  <a:t>§ 118 Abs. 1 Satz 2</a:t>
                </a:r>
              </a:p>
            </p:txBody>
          </p:sp>
          <p:sp>
            <p:nvSpPr>
              <p:cNvPr id="104466" name="Rectangle 10"/>
              <p:cNvSpPr>
                <a:spLocks noChangeArrowheads="1"/>
              </p:cNvSpPr>
              <p:nvPr/>
            </p:nvSpPr>
            <p:spPr bwMode="auto">
              <a:xfrm>
                <a:off x="4777" y="2004"/>
                <a:ext cx="1245" cy="616"/>
              </a:xfrm>
              <a:prstGeom prst="rect">
                <a:avLst/>
              </a:prstGeom>
              <a:noFill/>
              <a:ln w="9525">
                <a:noFill/>
                <a:miter lim="800000"/>
                <a:headEnd/>
                <a:tailEnd/>
              </a:ln>
            </p:spPr>
            <p:txBody>
              <a:bodyPr wrap="square" lIns="92075" tIns="46038" rIns="92075" bIns="46038">
                <a:spAutoFit/>
              </a:bodyPr>
              <a:lstStyle/>
              <a:p>
                <a:r>
                  <a:rPr lang="de-DE" dirty="0">
                    <a:solidFill>
                      <a:srgbClr val="0070C0"/>
                    </a:solidFill>
                  </a:rPr>
                  <a:t>Teilhabe</a:t>
                </a:r>
              </a:p>
              <a:p>
                <a:r>
                  <a:rPr lang="de-DE" dirty="0">
                    <a:solidFill>
                      <a:srgbClr val="FF0000"/>
                    </a:solidFill>
                  </a:rPr>
                  <a:t>§ 13 Abs. 2 </a:t>
                </a:r>
                <a:r>
                  <a:rPr lang="de-DE" dirty="0" err="1">
                    <a:solidFill>
                      <a:srgbClr val="FF0000"/>
                    </a:solidFill>
                  </a:rPr>
                  <a:t>Nr</a:t>
                </a:r>
                <a:r>
                  <a:rPr lang="de-DE" dirty="0">
                    <a:solidFill>
                      <a:srgbClr val="FF0000"/>
                    </a:solidFill>
                  </a:rPr>
                  <a:t> 2</a:t>
                </a:r>
              </a:p>
              <a:p>
                <a:r>
                  <a:rPr lang="de-DE" dirty="0">
                    <a:solidFill>
                      <a:srgbClr val="FF0000"/>
                    </a:solidFill>
                  </a:rPr>
                  <a:t>§ 118 Abs. 1 Satz 2</a:t>
                </a:r>
              </a:p>
            </p:txBody>
          </p:sp>
          <p:sp>
            <p:nvSpPr>
              <p:cNvPr id="104467" name="Line 11"/>
              <p:cNvSpPr>
                <a:spLocks noChangeShapeType="1"/>
              </p:cNvSpPr>
              <p:nvPr/>
            </p:nvSpPr>
            <p:spPr bwMode="auto">
              <a:xfrm>
                <a:off x="1862" y="2148"/>
                <a:ext cx="780" cy="0"/>
              </a:xfrm>
              <a:prstGeom prst="line">
                <a:avLst/>
              </a:prstGeom>
              <a:noFill/>
              <a:ln w="12700">
                <a:solidFill>
                  <a:schemeClr val="tx1"/>
                </a:solidFill>
                <a:round/>
                <a:headEnd type="stealth" w="med" len="lg"/>
                <a:tailEnd type="stealth" w="med" len="lg"/>
              </a:ln>
            </p:spPr>
            <p:txBody>
              <a:bodyPr/>
              <a:lstStyle/>
              <a:p>
                <a:endParaRPr lang="de-DE"/>
              </a:p>
            </p:txBody>
          </p:sp>
          <p:sp>
            <p:nvSpPr>
              <p:cNvPr id="104468" name="Line 12"/>
              <p:cNvSpPr>
                <a:spLocks noChangeShapeType="1"/>
              </p:cNvSpPr>
              <p:nvPr/>
            </p:nvSpPr>
            <p:spPr bwMode="auto">
              <a:xfrm>
                <a:off x="3782" y="2148"/>
                <a:ext cx="780" cy="0"/>
              </a:xfrm>
              <a:prstGeom prst="line">
                <a:avLst/>
              </a:prstGeom>
              <a:noFill/>
              <a:ln w="12700">
                <a:solidFill>
                  <a:schemeClr val="tx1"/>
                </a:solidFill>
                <a:round/>
                <a:headEnd type="stealth" w="med" len="lg"/>
                <a:tailEnd type="stealth" w="med" len="lg"/>
              </a:ln>
            </p:spPr>
            <p:txBody>
              <a:bodyPr/>
              <a:lstStyle/>
              <a:p>
                <a:endParaRPr lang="de-DE"/>
              </a:p>
            </p:txBody>
          </p:sp>
          <p:sp>
            <p:nvSpPr>
              <p:cNvPr id="104469" name="Line 13"/>
              <p:cNvSpPr>
                <a:spLocks noChangeShapeType="1"/>
              </p:cNvSpPr>
              <p:nvPr/>
            </p:nvSpPr>
            <p:spPr bwMode="auto">
              <a:xfrm flipV="1">
                <a:off x="1011" y="1548"/>
                <a:ext cx="0" cy="240"/>
              </a:xfrm>
              <a:prstGeom prst="line">
                <a:avLst/>
              </a:prstGeom>
              <a:noFill/>
              <a:ln w="12700">
                <a:solidFill>
                  <a:schemeClr val="tx1"/>
                </a:solidFill>
                <a:round/>
                <a:headEnd type="stealth" w="med" len="lg"/>
                <a:tailEnd type="none" w="sm" len="sm"/>
              </a:ln>
            </p:spPr>
            <p:txBody>
              <a:bodyPr/>
              <a:lstStyle/>
              <a:p>
                <a:endParaRPr lang="de-DE"/>
              </a:p>
            </p:txBody>
          </p:sp>
          <p:sp>
            <p:nvSpPr>
              <p:cNvPr id="104470" name="Line 14"/>
              <p:cNvSpPr>
                <a:spLocks noChangeShapeType="1"/>
              </p:cNvSpPr>
              <p:nvPr/>
            </p:nvSpPr>
            <p:spPr bwMode="auto">
              <a:xfrm flipV="1">
                <a:off x="5172" y="1548"/>
                <a:ext cx="0" cy="240"/>
              </a:xfrm>
              <a:prstGeom prst="line">
                <a:avLst/>
              </a:prstGeom>
              <a:noFill/>
              <a:ln w="12700">
                <a:solidFill>
                  <a:schemeClr val="tx1"/>
                </a:solidFill>
                <a:round/>
                <a:headEnd type="stealth" w="med" len="lg"/>
                <a:tailEnd type="none" w="sm" len="sm"/>
              </a:ln>
            </p:spPr>
            <p:txBody>
              <a:bodyPr/>
              <a:lstStyle/>
              <a:p>
                <a:endParaRPr lang="de-DE"/>
              </a:p>
            </p:txBody>
          </p:sp>
          <p:sp>
            <p:nvSpPr>
              <p:cNvPr id="104471" name="Line 15"/>
              <p:cNvSpPr>
                <a:spLocks noChangeShapeType="1"/>
              </p:cNvSpPr>
              <p:nvPr/>
            </p:nvSpPr>
            <p:spPr bwMode="auto">
              <a:xfrm>
                <a:off x="1007" y="1540"/>
                <a:ext cx="4157" cy="0"/>
              </a:xfrm>
              <a:prstGeom prst="line">
                <a:avLst/>
              </a:prstGeom>
              <a:noFill/>
              <a:ln w="12700">
                <a:solidFill>
                  <a:schemeClr val="tx1"/>
                </a:solidFill>
                <a:round/>
                <a:headEnd type="none" w="sm" len="sm"/>
                <a:tailEnd type="none" w="sm" len="sm"/>
              </a:ln>
            </p:spPr>
            <p:txBody>
              <a:bodyPr/>
              <a:lstStyle/>
              <a:p>
                <a:endParaRPr lang="de-DE"/>
              </a:p>
            </p:txBody>
          </p:sp>
          <p:sp>
            <p:nvSpPr>
              <p:cNvPr id="104472" name="Line 16"/>
              <p:cNvSpPr>
                <a:spLocks noChangeShapeType="1"/>
              </p:cNvSpPr>
              <p:nvPr/>
            </p:nvSpPr>
            <p:spPr bwMode="auto">
              <a:xfrm>
                <a:off x="3188" y="1356"/>
                <a:ext cx="0" cy="576"/>
              </a:xfrm>
              <a:prstGeom prst="line">
                <a:avLst/>
              </a:prstGeom>
              <a:noFill/>
              <a:ln w="12700">
                <a:solidFill>
                  <a:schemeClr val="tx1"/>
                </a:solidFill>
                <a:round/>
                <a:headEnd type="stealth" w="med" len="lg"/>
                <a:tailEnd type="stealth" w="med" len="lg"/>
              </a:ln>
            </p:spPr>
            <p:txBody>
              <a:bodyPr/>
              <a:lstStyle/>
              <a:p>
                <a:endParaRPr lang="de-DE"/>
              </a:p>
            </p:txBody>
          </p:sp>
        </p:grpSp>
        <p:sp>
          <p:nvSpPr>
            <p:cNvPr id="104457" name="Line 17"/>
            <p:cNvSpPr>
              <a:spLocks noChangeShapeType="1"/>
            </p:cNvSpPr>
            <p:nvPr/>
          </p:nvSpPr>
          <p:spPr bwMode="auto">
            <a:xfrm>
              <a:off x="1030" y="2508"/>
              <a:ext cx="0" cy="240"/>
            </a:xfrm>
            <a:prstGeom prst="line">
              <a:avLst/>
            </a:prstGeom>
            <a:noFill/>
            <a:ln w="12700">
              <a:solidFill>
                <a:schemeClr val="tx1"/>
              </a:solidFill>
              <a:round/>
              <a:headEnd type="stealth" w="med" len="lg"/>
              <a:tailEnd type="none" w="sm" len="sm"/>
            </a:ln>
          </p:spPr>
          <p:txBody>
            <a:bodyPr/>
            <a:lstStyle/>
            <a:p>
              <a:endParaRPr lang="de-DE"/>
            </a:p>
          </p:txBody>
        </p:sp>
        <p:sp>
          <p:nvSpPr>
            <p:cNvPr id="104458" name="Line 18"/>
            <p:cNvSpPr>
              <a:spLocks noChangeShapeType="1"/>
            </p:cNvSpPr>
            <p:nvPr/>
          </p:nvSpPr>
          <p:spPr bwMode="auto">
            <a:xfrm flipH="1" flipV="1">
              <a:off x="4747" y="2748"/>
              <a:ext cx="0" cy="10"/>
            </a:xfrm>
            <a:prstGeom prst="line">
              <a:avLst/>
            </a:prstGeom>
            <a:noFill/>
            <a:ln w="12700">
              <a:solidFill>
                <a:schemeClr val="tx1"/>
              </a:solidFill>
              <a:round/>
              <a:headEnd type="stealth" w="med" len="lg"/>
              <a:tailEnd type="none" w="sm" len="sm"/>
            </a:ln>
          </p:spPr>
          <p:txBody>
            <a:bodyPr/>
            <a:lstStyle/>
            <a:p>
              <a:endParaRPr lang="de-DE"/>
            </a:p>
          </p:txBody>
        </p:sp>
        <p:sp>
          <p:nvSpPr>
            <p:cNvPr id="104459" name="Line 19"/>
            <p:cNvSpPr>
              <a:spLocks noChangeShapeType="1"/>
            </p:cNvSpPr>
            <p:nvPr/>
          </p:nvSpPr>
          <p:spPr bwMode="auto">
            <a:xfrm>
              <a:off x="1109" y="2748"/>
              <a:ext cx="4150" cy="8"/>
            </a:xfrm>
            <a:prstGeom prst="line">
              <a:avLst/>
            </a:prstGeom>
            <a:noFill/>
            <a:ln w="12700">
              <a:solidFill>
                <a:schemeClr val="tx1"/>
              </a:solidFill>
              <a:round/>
              <a:headEnd type="none" w="sm" len="sm"/>
              <a:tailEnd type="none" w="sm" len="sm"/>
            </a:ln>
          </p:spPr>
          <p:txBody>
            <a:bodyPr/>
            <a:lstStyle/>
            <a:p>
              <a:endParaRPr lang="de-DE"/>
            </a:p>
          </p:txBody>
        </p:sp>
        <p:sp>
          <p:nvSpPr>
            <p:cNvPr id="104460" name="Line 20"/>
            <p:cNvSpPr>
              <a:spLocks noChangeShapeType="1"/>
            </p:cNvSpPr>
            <p:nvPr/>
          </p:nvSpPr>
          <p:spPr bwMode="auto">
            <a:xfrm>
              <a:off x="3188" y="2571"/>
              <a:ext cx="0" cy="417"/>
            </a:xfrm>
            <a:prstGeom prst="line">
              <a:avLst/>
            </a:prstGeom>
            <a:noFill/>
            <a:ln w="12700">
              <a:solidFill>
                <a:schemeClr val="tx1"/>
              </a:solidFill>
              <a:round/>
              <a:headEnd type="stealth" w="med" len="lg"/>
              <a:tailEnd type="none" w="sm" len="sm"/>
            </a:ln>
          </p:spPr>
          <p:txBody>
            <a:bodyPr/>
            <a:lstStyle/>
            <a:p>
              <a:endParaRPr lang="de-DE"/>
            </a:p>
          </p:txBody>
        </p:sp>
        <p:sp>
          <p:nvSpPr>
            <p:cNvPr id="104461" name="Line 21"/>
            <p:cNvSpPr>
              <a:spLocks noChangeShapeType="1"/>
            </p:cNvSpPr>
            <p:nvPr/>
          </p:nvSpPr>
          <p:spPr bwMode="auto">
            <a:xfrm flipV="1">
              <a:off x="1718" y="2988"/>
              <a:ext cx="0" cy="240"/>
            </a:xfrm>
            <a:prstGeom prst="line">
              <a:avLst/>
            </a:prstGeom>
            <a:noFill/>
            <a:ln w="12700">
              <a:solidFill>
                <a:schemeClr val="tx1"/>
              </a:solidFill>
              <a:round/>
              <a:headEnd type="stealth" w="med" len="lg"/>
              <a:tailEnd type="none" w="sm" len="sm"/>
            </a:ln>
          </p:spPr>
          <p:txBody>
            <a:bodyPr/>
            <a:lstStyle/>
            <a:p>
              <a:endParaRPr lang="de-DE"/>
            </a:p>
          </p:txBody>
        </p:sp>
        <p:sp>
          <p:nvSpPr>
            <p:cNvPr id="104462" name="Line 22"/>
            <p:cNvSpPr>
              <a:spLocks noChangeShapeType="1"/>
            </p:cNvSpPr>
            <p:nvPr/>
          </p:nvSpPr>
          <p:spPr bwMode="auto">
            <a:xfrm flipV="1">
              <a:off x="4658" y="2988"/>
              <a:ext cx="0" cy="240"/>
            </a:xfrm>
            <a:prstGeom prst="line">
              <a:avLst/>
            </a:prstGeom>
            <a:noFill/>
            <a:ln w="12700">
              <a:solidFill>
                <a:schemeClr val="tx1"/>
              </a:solidFill>
              <a:round/>
              <a:headEnd type="stealth" w="med" len="lg"/>
              <a:tailEnd type="none" w="sm" len="sm"/>
            </a:ln>
          </p:spPr>
          <p:txBody>
            <a:bodyPr/>
            <a:lstStyle/>
            <a:p>
              <a:endParaRPr lang="de-DE"/>
            </a:p>
          </p:txBody>
        </p:sp>
        <p:sp>
          <p:nvSpPr>
            <p:cNvPr id="104463" name="Line 23"/>
            <p:cNvSpPr>
              <a:spLocks noChangeShapeType="1"/>
            </p:cNvSpPr>
            <p:nvPr/>
          </p:nvSpPr>
          <p:spPr bwMode="auto">
            <a:xfrm>
              <a:off x="1723" y="2980"/>
              <a:ext cx="2935" cy="0"/>
            </a:xfrm>
            <a:prstGeom prst="line">
              <a:avLst/>
            </a:prstGeom>
            <a:noFill/>
            <a:ln w="12700">
              <a:solidFill>
                <a:schemeClr val="tx1"/>
              </a:solidFill>
              <a:round/>
              <a:headEnd type="none" w="sm" len="sm"/>
              <a:tailEnd type="none" w="sm" len="sm"/>
            </a:ln>
          </p:spPr>
          <p:txBody>
            <a:bodyPr/>
            <a:lstStyle/>
            <a:p>
              <a:endParaRPr lang="de-DE"/>
            </a:p>
          </p:txBody>
        </p:sp>
      </p:grpSp>
      <p:sp>
        <p:nvSpPr>
          <p:cNvPr id="448536" name="Rectangle 24"/>
          <p:cNvSpPr>
            <a:spLocks noChangeArrowheads="1"/>
          </p:cNvSpPr>
          <p:nvPr/>
        </p:nvSpPr>
        <p:spPr bwMode="auto">
          <a:xfrm>
            <a:off x="2654300" y="342900"/>
            <a:ext cx="7772400" cy="673100"/>
          </a:xfrm>
          <a:prstGeom prst="rect">
            <a:avLst/>
          </a:prstGeom>
          <a:noFill/>
          <a:ln w="9525">
            <a:noFill/>
            <a:miter lim="800000"/>
            <a:headEnd/>
            <a:tailEnd/>
          </a:ln>
        </p:spPr>
        <p:txBody>
          <a:bodyPr lIns="92075" tIns="46038" rIns="92075" bIns="46038" anchor="ctr"/>
          <a:lstStyle/>
          <a:p>
            <a:r>
              <a:rPr lang="de-DE" sz="3600" dirty="0">
                <a:solidFill>
                  <a:schemeClr val="tx2"/>
                </a:solidFill>
              </a:rPr>
              <a:t>     Bio-psycho-soziales Modell der ICF</a:t>
            </a:r>
          </a:p>
        </p:txBody>
      </p:sp>
      <p:sp>
        <p:nvSpPr>
          <p:cNvPr id="104454" name="Foliennummernplatzhalter 24"/>
          <p:cNvSpPr>
            <a:spLocks noGrp="1"/>
          </p:cNvSpPr>
          <p:nvPr>
            <p:ph type="sldNum" sz="quarter" idx="12"/>
          </p:nvPr>
        </p:nvSpPr>
        <p:spPr>
          <a:noFill/>
        </p:spPr>
        <p:txBody>
          <a:bodyPr/>
          <a:lstStyle/>
          <a:p>
            <a:fld id="{6CD13914-5689-49A0-981C-375B36253C77}" type="slidenum">
              <a:rPr lang="de-DE" smtClean="0">
                <a:latin typeface="Arial" charset="0"/>
                <a:cs typeface="Arial" charset="0"/>
              </a:rPr>
              <a:pPr/>
              <a:t>35</a:t>
            </a:fld>
            <a:endParaRPr lang="de-DE">
              <a:latin typeface="Arial" charset="0"/>
              <a:cs typeface="Arial" charset="0"/>
            </a:endParaRPr>
          </a:p>
        </p:txBody>
      </p:sp>
      <p:grpSp>
        <p:nvGrpSpPr>
          <p:cNvPr id="26" name="Group 6">
            <a:extLst>
              <a:ext uri="{FF2B5EF4-FFF2-40B4-BE49-F238E27FC236}">
                <a16:creationId xmlns:a16="http://schemas.microsoft.com/office/drawing/2014/main" id="{7D47ACC8-4D3E-DC41-9611-36EA30A59D2F}"/>
              </a:ext>
            </a:extLst>
          </p:cNvPr>
          <p:cNvGrpSpPr>
            <a:grpSpLocks/>
          </p:cNvGrpSpPr>
          <p:nvPr/>
        </p:nvGrpSpPr>
        <p:grpSpPr bwMode="auto">
          <a:xfrm>
            <a:off x="2072482" y="1754663"/>
            <a:ext cx="9028112" cy="2808288"/>
            <a:chOff x="335" y="1356"/>
            <a:chExt cx="5687" cy="1872"/>
          </a:xfrm>
        </p:grpSpPr>
        <p:grpSp>
          <p:nvGrpSpPr>
            <p:cNvPr id="27" name="Group 7">
              <a:extLst>
                <a:ext uri="{FF2B5EF4-FFF2-40B4-BE49-F238E27FC236}">
                  <a16:creationId xmlns:a16="http://schemas.microsoft.com/office/drawing/2014/main" id="{8E2BF2C5-7882-8249-8AFC-53E71AE3E997}"/>
                </a:ext>
              </a:extLst>
            </p:cNvPr>
            <p:cNvGrpSpPr>
              <a:grpSpLocks/>
            </p:cNvGrpSpPr>
            <p:nvPr/>
          </p:nvGrpSpPr>
          <p:grpSpPr bwMode="auto">
            <a:xfrm>
              <a:off x="335" y="1356"/>
              <a:ext cx="5687" cy="1264"/>
              <a:chOff x="335" y="1356"/>
              <a:chExt cx="5687" cy="1264"/>
            </a:xfrm>
          </p:grpSpPr>
          <p:sp>
            <p:nvSpPr>
              <p:cNvPr id="35" name="Rectangle 8">
                <a:extLst>
                  <a:ext uri="{FF2B5EF4-FFF2-40B4-BE49-F238E27FC236}">
                    <a16:creationId xmlns:a16="http://schemas.microsoft.com/office/drawing/2014/main" id="{00B99405-9DD1-544A-AB8A-F566EC1B678C}"/>
                  </a:ext>
                </a:extLst>
              </p:cNvPr>
              <p:cNvSpPr>
                <a:spLocks noChangeArrowheads="1"/>
              </p:cNvSpPr>
              <p:nvPr/>
            </p:nvSpPr>
            <p:spPr bwMode="auto">
              <a:xfrm>
                <a:off x="335" y="1889"/>
                <a:ext cx="1165" cy="616"/>
              </a:xfrm>
              <a:prstGeom prst="rect">
                <a:avLst/>
              </a:prstGeom>
              <a:noFill/>
              <a:ln w="9525">
                <a:noFill/>
                <a:miter lim="800000"/>
                <a:headEnd/>
                <a:tailEnd/>
              </a:ln>
            </p:spPr>
            <p:txBody>
              <a:bodyPr wrap="none" lIns="92075" tIns="46038" rIns="92075" bIns="46038">
                <a:spAutoFit/>
              </a:bodyPr>
              <a:lstStyle/>
              <a:p>
                <a:r>
                  <a:rPr lang="de-DE" dirty="0">
                    <a:solidFill>
                      <a:srgbClr val="0070C0"/>
                    </a:solidFill>
                  </a:rPr>
                  <a:t>Körperfunktionen</a:t>
                </a:r>
              </a:p>
              <a:p>
                <a:r>
                  <a:rPr lang="de-DE" dirty="0">
                    <a:solidFill>
                      <a:srgbClr val="0070C0"/>
                    </a:solidFill>
                  </a:rPr>
                  <a:t>und –</a:t>
                </a:r>
                <a:r>
                  <a:rPr lang="de-DE" dirty="0" err="1">
                    <a:solidFill>
                      <a:srgbClr val="0070C0"/>
                    </a:solidFill>
                  </a:rPr>
                  <a:t>strukturen</a:t>
                </a:r>
                <a:endParaRPr lang="de-DE" dirty="0">
                  <a:solidFill>
                    <a:srgbClr val="0070C0"/>
                  </a:solidFill>
                </a:endParaRPr>
              </a:p>
              <a:p>
                <a:r>
                  <a:rPr lang="de-DE" dirty="0">
                    <a:solidFill>
                      <a:srgbClr val="FF0000"/>
                    </a:solidFill>
                  </a:rPr>
                  <a:t>§ 13 Abs. 2 Nr. 1</a:t>
                </a:r>
              </a:p>
            </p:txBody>
          </p:sp>
          <p:sp>
            <p:nvSpPr>
              <p:cNvPr id="36" name="Rectangle 9">
                <a:extLst>
                  <a:ext uri="{FF2B5EF4-FFF2-40B4-BE49-F238E27FC236}">
                    <a16:creationId xmlns:a16="http://schemas.microsoft.com/office/drawing/2014/main" id="{7E8880EB-424A-AD44-A942-77C1467F941F}"/>
                  </a:ext>
                </a:extLst>
              </p:cNvPr>
              <p:cNvSpPr>
                <a:spLocks noChangeArrowheads="1"/>
              </p:cNvSpPr>
              <p:nvPr/>
            </p:nvSpPr>
            <p:spPr bwMode="auto">
              <a:xfrm>
                <a:off x="2745" y="2004"/>
                <a:ext cx="1219" cy="616"/>
              </a:xfrm>
              <a:prstGeom prst="rect">
                <a:avLst/>
              </a:prstGeom>
              <a:noFill/>
              <a:ln w="9525">
                <a:noFill/>
                <a:miter lim="800000"/>
                <a:headEnd/>
                <a:tailEnd/>
              </a:ln>
            </p:spPr>
            <p:txBody>
              <a:bodyPr wrap="none" lIns="92075" tIns="46038" rIns="92075" bIns="46038">
                <a:spAutoFit/>
              </a:bodyPr>
              <a:lstStyle/>
              <a:p>
                <a:r>
                  <a:rPr lang="de-DE" dirty="0">
                    <a:solidFill>
                      <a:srgbClr val="0070C0"/>
                    </a:solidFill>
                  </a:rPr>
                  <a:t>Aktivitäten</a:t>
                </a:r>
              </a:p>
              <a:p>
                <a:r>
                  <a:rPr lang="de-DE" dirty="0">
                    <a:solidFill>
                      <a:srgbClr val="FF0000"/>
                    </a:solidFill>
                  </a:rPr>
                  <a:t>§ 13 Abs. 2 Nr. 2</a:t>
                </a:r>
              </a:p>
              <a:p>
                <a:r>
                  <a:rPr lang="de-DE" dirty="0">
                    <a:solidFill>
                      <a:srgbClr val="FF0000"/>
                    </a:solidFill>
                  </a:rPr>
                  <a:t>§ 118 Abs. 1 Satz 2</a:t>
                </a:r>
              </a:p>
            </p:txBody>
          </p:sp>
          <p:sp>
            <p:nvSpPr>
              <p:cNvPr id="37" name="Rectangle 10">
                <a:extLst>
                  <a:ext uri="{FF2B5EF4-FFF2-40B4-BE49-F238E27FC236}">
                    <a16:creationId xmlns:a16="http://schemas.microsoft.com/office/drawing/2014/main" id="{768C97F4-DFE8-1D42-BD1D-59377EB9FFDA}"/>
                  </a:ext>
                </a:extLst>
              </p:cNvPr>
              <p:cNvSpPr>
                <a:spLocks noChangeArrowheads="1"/>
              </p:cNvSpPr>
              <p:nvPr/>
            </p:nvSpPr>
            <p:spPr bwMode="auto">
              <a:xfrm>
                <a:off x="4777" y="2004"/>
                <a:ext cx="1245" cy="616"/>
              </a:xfrm>
              <a:prstGeom prst="rect">
                <a:avLst/>
              </a:prstGeom>
              <a:noFill/>
              <a:ln w="9525">
                <a:noFill/>
                <a:miter lim="800000"/>
                <a:headEnd/>
                <a:tailEnd/>
              </a:ln>
            </p:spPr>
            <p:txBody>
              <a:bodyPr wrap="square" lIns="92075" tIns="46038" rIns="92075" bIns="46038">
                <a:spAutoFit/>
              </a:bodyPr>
              <a:lstStyle/>
              <a:p>
                <a:r>
                  <a:rPr lang="de-DE" dirty="0">
                    <a:solidFill>
                      <a:srgbClr val="0070C0"/>
                    </a:solidFill>
                  </a:rPr>
                  <a:t>Teilhabe</a:t>
                </a:r>
              </a:p>
              <a:p>
                <a:r>
                  <a:rPr lang="de-DE" dirty="0">
                    <a:solidFill>
                      <a:srgbClr val="FF0000"/>
                    </a:solidFill>
                  </a:rPr>
                  <a:t>§ 13 Abs. 2 </a:t>
                </a:r>
                <a:r>
                  <a:rPr lang="de-DE" dirty="0" err="1">
                    <a:solidFill>
                      <a:srgbClr val="FF0000"/>
                    </a:solidFill>
                  </a:rPr>
                  <a:t>Nr</a:t>
                </a:r>
                <a:r>
                  <a:rPr lang="de-DE" dirty="0">
                    <a:solidFill>
                      <a:srgbClr val="FF0000"/>
                    </a:solidFill>
                  </a:rPr>
                  <a:t> 2</a:t>
                </a:r>
              </a:p>
              <a:p>
                <a:r>
                  <a:rPr lang="de-DE" dirty="0">
                    <a:solidFill>
                      <a:srgbClr val="FF0000"/>
                    </a:solidFill>
                  </a:rPr>
                  <a:t>§ 118 Abs. 1 Satz 2</a:t>
                </a:r>
              </a:p>
            </p:txBody>
          </p:sp>
          <p:sp>
            <p:nvSpPr>
              <p:cNvPr id="38" name="Line 11">
                <a:extLst>
                  <a:ext uri="{FF2B5EF4-FFF2-40B4-BE49-F238E27FC236}">
                    <a16:creationId xmlns:a16="http://schemas.microsoft.com/office/drawing/2014/main" id="{5E2C4178-E4C9-EF4C-AFA4-84D08C1EAF69}"/>
                  </a:ext>
                </a:extLst>
              </p:cNvPr>
              <p:cNvSpPr>
                <a:spLocks noChangeShapeType="1"/>
              </p:cNvSpPr>
              <p:nvPr/>
            </p:nvSpPr>
            <p:spPr bwMode="auto">
              <a:xfrm>
                <a:off x="1862" y="2148"/>
                <a:ext cx="780" cy="0"/>
              </a:xfrm>
              <a:prstGeom prst="line">
                <a:avLst/>
              </a:prstGeom>
              <a:noFill/>
              <a:ln w="12700">
                <a:solidFill>
                  <a:schemeClr val="tx1"/>
                </a:solidFill>
                <a:round/>
                <a:headEnd type="stealth" w="med" len="lg"/>
                <a:tailEnd type="stealth" w="med" len="lg"/>
              </a:ln>
            </p:spPr>
            <p:txBody>
              <a:bodyPr/>
              <a:lstStyle/>
              <a:p>
                <a:endParaRPr lang="de-DE"/>
              </a:p>
            </p:txBody>
          </p:sp>
          <p:sp>
            <p:nvSpPr>
              <p:cNvPr id="39" name="Line 12">
                <a:extLst>
                  <a:ext uri="{FF2B5EF4-FFF2-40B4-BE49-F238E27FC236}">
                    <a16:creationId xmlns:a16="http://schemas.microsoft.com/office/drawing/2014/main" id="{5E780D6A-CD4E-6F43-B074-E995BFB5B11A}"/>
                  </a:ext>
                </a:extLst>
              </p:cNvPr>
              <p:cNvSpPr>
                <a:spLocks noChangeShapeType="1"/>
              </p:cNvSpPr>
              <p:nvPr/>
            </p:nvSpPr>
            <p:spPr bwMode="auto">
              <a:xfrm>
                <a:off x="3782" y="2148"/>
                <a:ext cx="780" cy="0"/>
              </a:xfrm>
              <a:prstGeom prst="line">
                <a:avLst/>
              </a:prstGeom>
              <a:noFill/>
              <a:ln w="12700">
                <a:solidFill>
                  <a:schemeClr val="tx1"/>
                </a:solidFill>
                <a:round/>
                <a:headEnd type="stealth" w="med" len="lg"/>
                <a:tailEnd type="stealth" w="med" len="lg"/>
              </a:ln>
            </p:spPr>
            <p:txBody>
              <a:bodyPr/>
              <a:lstStyle/>
              <a:p>
                <a:endParaRPr lang="de-DE"/>
              </a:p>
            </p:txBody>
          </p:sp>
          <p:sp>
            <p:nvSpPr>
              <p:cNvPr id="40" name="Line 13">
                <a:extLst>
                  <a:ext uri="{FF2B5EF4-FFF2-40B4-BE49-F238E27FC236}">
                    <a16:creationId xmlns:a16="http://schemas.microsoft.com/office/drawing/2014/main" id="{2632FBF5-EEBC-3C48-B402-7A409A27601A}"/>
                  </a:ext>
                </a:extLst>
              </p:cNvPr>
              <p:cNvSpPr>
                <a:spLocks noChangeShapeType="1"/>
              </p:cNvSpPr>
              <p:nvPr/>
            </p:nvSpPr>
            <p:spPr bwMode="auto">
              <a:xfrm flipV="1">
                <a:off x="1011" y="1548"/>
                <a:ext cx="0" cy="240"/>
              </a:xfrm>
              <a:prstGeom prst="line">
                <a:avLst/>
              </a:prstGeom>
              <a:noFill/>
              <a:ln w="12700">
                <a:solidFill>
                  <a:schemeClr val="tx1"/>
                </a:solidFill>
                <a:round/>
                <a:headEnd type="stealth" w="med" len="lg"/>
                <a:tailEnd type="none" w="sm" len="sm"/>
              </a:ln>
            </p:spPr>
            <p:txBody>
              <a:bodyPr/>
              <a:lstStyle/>
              <a:p>
                <a:endParaRPr lang="de-DE"/>
              </a:p>
            </p:txBody>
          </p:sp>
          <p:sp>
            <p:nvSpPr>
              <p:cNvPr id="41" name="Line 14">
                <a:extLst>
                  <a:ext uri="{FF2B5EF4-FFF2-40B4-BE49-F238E27FC236}">
                    <a16:creationId xmlns:a16="http://schemas.microsoft.com/office/drawing/2014/main" id="{1C860CD6-F724-0144-832E-2F457B3E13B6}"/>
                  </a:ext>
                </a:extLst>
              </p:cNvPr>
              <p:cNvSpPr>
                <a:spLocks noChangeShapeType="1"/>
              </p:cNvSpPr>
              <p:nvPr/>
            </p:nvSpPr>
            <p:spPr bwMode="auto">
              <a:xfrm flipV="1">
                <a:off x="5172" y="1548"/>
                <a:ext cx="0" cy="240"/>
              </a:xfrm>
              <a:prstGeom prst="line">
                <a:avLst/>
              </a:prstGeom>
              <a:noFill/>
              <a:ln w="12700">
                <a:solidFill>
                  <a:schemeClr val="tx1"/>
                </a:solidFill>
                <a:round/>
                <a:headEnd type="stealth" w="med" len="lg"/>
                <a:tailEnd type="none" w="sm" len="sm"/>
              </a:ln>
            </p:spPr>
            <p:txBody>
              <a:bodyPr/>
              <a:lstStyle/>
              <a:p>
                <a:endParaRPr lang="de-DE"/>
              </a:p>
            </p:txBody>
          </p:sp>
          <p:sp>
            <p:nvSpPr>
              <p:cNvPr id="42" name="Line 15">
                <a:extLst>
                  <a:ext uri="{FF2B5EF4-FFF2-40B4-BE49-F238E27FC236}">
                    <a16:creationId xmlns:a16="http://schemas.microsoft.com/office/drawing/2014/main" id="{E9B1440B-4A1D-8340-AD68-A3F513BACA58}"/>
                  </a:ext>
                </a:extLst>
              </p:cNvPr>
              <p:cNvSpPr>
                <a:spLocks noChangeShapeType="1"/>
              </p:cNvSpPr>
              <p:nvPr/>
            </p:nvSpPr>
            <p:spPr bwMode="auto">
              <a:xfrm>
                <a:off x="1007" y="1540"/>
                <a:ext cx="4157" cy="0"/>
              </a:xfrm>
              <a:prstGeom prst="line">
                <a:avLst/>
              </a:prstGeom>
              <a:noFill/>
              <a:ln w="12700">
                <a:solidFill>
                  <a:schemeClr val="tx1"/>
                </a:solidFill>
                <a:round/>
                <a:headEnd type="none" w="sm" len="sm"/>
                <a:tailEnd type="none" w="sm" len="sm"/>
              </a:ln>
            </p:spPr>
            <p:txBody>
              <a:bodyPr/>
              <a:lstStyle/>
              <a:p>
                <a:endParaRPr lang="de-DE"/>
              </a:p>
            </p:txBody>
          </p:sp>
          <p:sp>
            <p:nvSpPr>
              <p:cNvPr id="43" name="Line 16">
                <a:extLst>
                  <a:ext uri="{FF2B5EF4-FFF2-40B4-BE49-F238E27FC236}">
                    <a16:creationId xmlns:a16="http://schemas.microsoft.com/office/drawing/2014/main" id="{42C32882-7D99-E54B-93D4-A2921D0DB216}"/>
                  </a:ext>
                </a:extLst>
              </p:cNvPr>
              <p:cNvSpPr>
                <a:spLocks noChangeShapeType="1"/>
              </p:cNvSpPr>
              <p:nvPr/>
            </p:nvSpPr>
            <p:spPr bwMode="auto">
              <a:xfrm>
                <a:off x="3188" y="1356"/>
                <a:ext cx="0" cy="576"/>
              </a:xfrm>
              <a:prstGeom prst="line">
                <a:avLst/>
              </a:prstGeom>
              <a:noFill/>
              <a:ln w="12700">
                <a:solidFill>
                  <a:schemeClr val="tx1"/>
                </a:solidFill>
                <a:round/>
                <a:headEnd type="stealth" w="med" len="lg"/>
                <a:tailEnd type="stealth" w="med" len="lg"/>
              </a:ln>
            </p:spPr>
            <p:txBody>
              <a:bodyPr/>
              <a:lstStyle/>
              <a:p>
                <a:endParaRPr lang="de-DE"/>
              </a:p>
            </p:txBody>
          </p:sp>
        </p:grpSp>
        <p:sp>
          <p:nvSpPr>
            <p:cNvPr id="28" name="Line 17">
              <a:extLst>
                <a:ext uri="{FF2B5EF4-FFF2-40B4-BE49-F238E27FC236}">
                  <a16:creationId xmlns:a16="http://schemas.microsoft.com/office/drawing/2014/main" id="{121519CE-9D23-8A42-910B-A2A6CB875851}"/>
                </a:ext>
              </a:extLst>
            </p:cNvPr>
            <p:cNvSpPr>
              <a:spLocks noChangeShapeType="1"/>
            </p:cNvSpPr>
            <p:nvPr/>
          </p:nvSpPr>
          <p:spPr bwMode="auto">
            <a:xfrm>
              <a:off x="1030" y="2508"/>
              <a:ext cx="0" cy="240"/>
            </a:xfrm>
            <a:prstGeom prst="line">
              <a:avLst/>
            </a:prstGeom>
            <a:noFill/>
            <a:ln w="12700">
              <a:solidFill>
                <a:schemeClr val="tx1"/>
              </a:solidFill>
              <a:round/>
              <a:headEnd type="stealth" w="med" len="lg"/>
              <a:tailEnd type="none" w="sm" len="sm"/>
            </a:ln>
          </p:spPr>
          <p:txBody>
            <a:bodyPr/>
            <a:lstStyle/>
            <a:p>
              <a:endParaRPr lang="de-DE"/>
            </a:p>
          </p:txBody>
        </p:sp>
        <p:sp>
          <p:nvSpPr>
            <p:cNvPr id="29" name="Line 18">
              <a:extLst>
                <a:ext uri="{FF2B5EF4-FFF2-40B4-BE49-F238E27FC236}">
                  <a16:creationId xmlns:a16="http://schemas.microsoft.com/office/drawing/2014/main" id="{B4FBCDC8-2EC5-AA41-8A96-05EB96FD150B}"/>
                </a:ext>
              </a:extLst>
            </p:cNvPr>
            <p:cNvSpPr>
              <a:spLocks noChangeShapeType="1"/>
            </p:cNvSpPr>
            <p:nvPr/>
          </p:nvSpPr>
          <p:spPr bwMode="auto">
            <a:xfrm flipH="1" flipV="1">
              <a:off x="4747" y="2748"/>
              <a:ext cx="0" cy="10"/>
            </a:xfrm>
            <a:prstGeom prst="line">
              <a:avLst/>
            </a:prstGeom>
            <a:noFill/>
            <a:ln w="12700">
              <a:solidFill>
                <a:schemeClr val="tx1"/>
              </a:solidFill>
              <a:round/>
              <a:headEnd type="stealth" w="med" len="lg"/>
              <a:tailEnd type="none" w="sm" len="sm"/>
            </a:ln>
          </p:spPr>
          <p:txBody>
            <a:bodyPr/>
            <a:lstStyle/>
            <a:p>
              <a:endParaRPr lang="de-DE"/>
            </a:p>
          </p:txBody>
        </p:sp>
        <p:sp>
          <p:nvSpPr>
            <p:cNvPr id="30" name="Line 19">
              <a:extLst>
                <a:ext uri="{FF2B5EF4-FFF2-40B4-BE49-F238E27FC236}">
                  <a16:creationId xmlns:a16="http://schemas.microsoft.com/office/drawing/2014/main" id="{F226249E-E16A-C54B-BA01-68EB038088BD}"/>
                </a:ext>
              </a:extLst>
            </p:cNvPr>
            <p:cNvSpPr>
              <a:spLocks noChangeShapeType="1"/>
            </p:cNvSpPr>
            <p:nvPr/>
          </p:nvSpPr>
          <p:spPr bwMode="auto">
            <a:xfrm>
              <a:off x="1109" y="2748"/>
              <a:ext cx="4150" cy="8"/>
            </a:xfrm>
            <a:prstGeom prst="line">
              <a:avLst/>
            </a:prstGeom>
            <a:noFill/>
            <a:ln w="12700">
              <a:solidFill>
                <a:schemeClr val="tx1"/>
              </a:solidFill>
              <a:round/>
              <a:headEnd type="none" w="sm" len="sm"/>
              <a:tailEnd type="none" w="sm" len="sm"/>
            </a:ln>
          </p:spPr>
          <p:txBody>
            <a:bodyPr/>
            <a:lstStyle/>
            <a:p>
              <a:endParaRPr lang="de-DE"/>
            </a:p>
          </p:txBody>
        </p:sp>
        <p:sp>
          <p:nvSpPr>
            <p:cNvPr id="31" name="Line 20">
              <a:extLst>
                <a:ext uri="{FF2B5EF4-FFF2-40B4-BE49-F238E27FC236}">
                  <a16:creationId xmlns:a16="http://schemas.microsoft.com/office/drawing/2014/main" id="{7FAF74D3-720F-6B4F-BC67-834C4795F636}"/>
                </a:ext>
              </a:extLst>
            </p:cNvPr>
            <p:cNvSpPr>
              <a:spLocks noChangeShapeType="1"/>
            </p:cNvSpPr>
            <p:nvPr/>
          </p:nvSpPr>
          <p:spPr bwMode="auto">
            <a:xfrm>
              <a:off x="3188" y="2571"/>
              <a:ext cx="0" cy="417"/>
            </a:xfrm>
            <a:prstGeom prst="line">
              <a:avLst/>
            </a:prstGeom>
            <a:noFill/>
            <a:ln w="12700">
              <a:solidFill>
                <a:schemeClr val="tx1"/>
              </a:solidFill>
              <a:round/>
              <a:headEnd type="stealth" w="med" len="lg"/>
              <a:tailEnd type="none" w="sm" len="sm"/>
            </a:ln>
          </p:spPr>
          <p:txBody>
            <a:bodyPr/>
            <a:lstStyle/>
            <a:p>
              <a:endParaRPr lang="de-DE"/>
            </a:p>
          </p:txBody>
        </p:sp>
        <p:sp>
          <p:nvSpPr>
            <p:cNvPr id="32" name="Line 21">
              <a:extLst>
                <a:ext uri="{FF2B5EF4-FFF2-40B4-BE49-F238E27FC236}">
                  <a16:creationId xmlns:a16="http://schemas.microsoft.com/office/drawing/2014/main" id="{93BC83E1-7BF7-6E49-8EF0-5807F23F5445}"/>
                </a:ext>
              </a:extLst>
            </p:cNvPr>
            <p:cNvSpPr>
              <a:spLocks noChangeShapeType="1"/>
            </p:cNvSpPr>
            <p:nvPr/>
          </p:nvSpPr>
          <p:spPr bwMode="auto">
            <a:xfrm flipV="1">
              <a:off x="1718" y="2988"/>
              <a:ext cx="0" cy="240"/>
            </a:xfrm>
            <a:prstGeom prst="line">
              <a:avLst/>
            </a:prstGeom>
            <a:noFill/>
            <a:ln w="12700">
              <a:solidFill>
                <a:schemeClr val="tx1"/>
              </a:solidFill>
              <a:round/>
              <a:headEnd type="stealth" w="med" len="lg"/>
              <a:tailEnd type="none" w="sm" len="sm"/>
            </a:ln>
          </p:spPr>
          <p:txBody>
            <a:bodyPr/>
            <a:lstStyle/>
            <a:p>
              <a:endParaRPr lang="de-DE"/>
            </a:p>
          </p:txBody>
        </p:sp>
        <p:sp>
          <p:nvSpPr>
            <p:cNvPr id="33" name="Line 22">
              <a:extLst>
                <a:ext uri="{FF2B5EF4-FFF2-40B4-BE49-F238E27FC236}">
                  <a16:creationId xmlns:a16="http://schemas.microsoft.com/office/drawing/2014/main" id="{B9761BAB-83D7-3140-88FB-1420B68D8273}"/>
                </a:ext>
              </a:extLst>
            </p:cNvPr>
            <p:cNvSpPr>
              <a:spLocks noChangeShapeType="1"/>
            </p:cNvSpPr>
            <p:nvPr/>
          </p:nvSpPr>
          <p:spPr bwMode="auto">
            <a:xfrm flipV="1">
              <a:off x="4658" y="2988"/>
              <a:ext cx="0" cy="240"/>
            </a:xfrm>
            <a:prstGeom prst="line">
              <a:avLst/>
            </a:prstGeom>
            <a:noFill/>
            <a:ln w="12700">
              <a:solidFill>
                <a:schemeClr val="tx1"/>
              </a:solidFill>
              <a:round/>
              <a:headEnd type="stealth" w="med" len="lg"/>
              <a:tailEnd type="none" w="sm" len="sm"/>
            </a:ln>
          </p:spPr>
          <p:txBody>
            <a:bodyPr/>
            <a:lstStyle/>
            <a:p>
              <a:endParaRPr lang="de-DE"/>
            </a:p>
          </p:txBody>
        </p:sp>
        <p:sp>
          <p:nvSpPr>
            <p:cNvPr id="34" name="Line 23">
              <a:extLst>
                <a:ext uri="{FF2B5EF4-FFF2-40B4-BE49-F238E27FC236}">
                  <a16:creationId xmlns:a16="http://schemas.microsoft.com/office/drawing/2014/main" id="{5E62AE0E-A28A-934A-B626-4ACCD4609B9D}"/>
                </a:ext>
              </a:extLst>
            </p:cNvPr>
            <p:cNvSpPr>
              <a:spLocks noChangeShapeType="1"/>
            </p:cNvSpPr>
            <p:nvPr/>
          </p:nvSpPr>
          <p:spPr bwMode="auto">
            <a:xfrm>
              <a:off x="1723" y="2980"/>
              <a:ext cx="2935" cy="0"/>
            </a:xfrm>
            <a:prstGeom prst="line">
              <a:avLst/>
            </a:prstGeom>
            <a:noFill/>
            <a:ln w="12700">
              <a:solidFill>
                <a:schemeClr val="tx1"/>
              </a:solidFill>
              <a:round/>
              <a:headEnd type="none" w="sm" len="sm"/>
              <a:tailEnd type="none" w="sm" len="sm"/>
            </a:ln>
          </p:spPr>
          <p:txBody>
            <a:bodyPr/>
            <a:lstStyle/>
            <a:p>
              <a:endParaRPr lang="de-DE"/>
            </a:p>
          </p:txBody>
        </p:sp>
      </p:grpSp>
    </p:spTree>
    <p:extLst>
      <p:ext uri="{BB962C8B-B14F-4D97-AF65-F5344CB8AC3E}">
        <p14:creationId xmlns:p14="http://schemas.microsoft.com/office/powerpoint/2010/main" val="18884308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48536"/>
                                        </p:tgtEl>
                                        <p:attrNameLst>
                                          <p:attrName>style.visibility</p:attrName>
                                        </p:attrNameLst>
                                      </p:cBhvr>
                                      <p:to>
                                        <p:strVal val="visible"/>
                                      </p:to>
                                    </p:set>
                                    <p:anim calcmode="lin" valueType="num">
                                      <p:cBhvr additive="base">
                                        <p:cTn id="7" dur="500" fill="hold"/>
                                        <p:tgtEl>
                                          <p:spTgt spid="448536"/>
                                        </p:tgtEl>
                                        <p:attrNameLst>
                                          <p:attrName>ppt_x</p:attrName>
                                        </p:attrNameLst>
                                      </p:cBhvr>
                                      <p:tavLst>
                                        <p:tav tm="0">
                                          <p:val>
                                            <p:strVal val="#ppt_x"/>
                                          </p:val>
                                        </p:tav>
                                        <p:tav tm="100000">
                                          <p:val>
                                            <p:strVal val="#ppt_x"/>
                                          </p:val>
                                        </p:tav>
                                      </p:tavLst>
                                    </p:anim>
                                    <p:anim calcmode="lin" valueType="num">
                                      <p:cBhvr additive="base">
                                        <p:cTn id="8" dur="500" fill="hold"/>
                                        <p:tgtEl>
                                          <p:spTgt spid="448536"/>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32" fill="hold" grpId="0" nodeType="clickEffect">
                                  <p:stCondLst>
                                    <p:cond delay="0"/>
                                  </p:stCondLst>
                                  <p:childTnLst>
                                    <p:set>
                                      <p:cBhvr>
                                        <p:cTn id="12" dur="1" fill="hold">
                                          <p:stCondLst>
                                            <p:cond delay="0"/>
                                          </p:stCondLst>
                                        </p:cTn>
                                        <p:tgtEl>
                                          <p:spTgt spid="448514"/>
                                        </p:tgtEl>
                                        <p:attrNameLst>
                                          <p:attrName>style.visibility</p:attrName>
                                        </p:attrNameLst>
                                      </p:cBhvr>
                                      <p:to>
                                        <p:strVal val="visible"/>
                                      </p:to>
                                    </p:set>
                                    <p:animEffect transition="in" filter="box(out)">
                                      <p:cBhvr>
                                        <p:cTn id="13" dur="500"/>
                                        <p:tgtEl>
                                          <p:spTgt spid="44851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32"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box(out)">
                                      <p:cBhvr>
                                        <p:cTn id="18" dur="500"/>
                                        <p:tgtEl>
                                          <p:spTgt spid="2"/>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16"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box(in)">
                                      <p:cBhvr>
                                        <p:cTn id="23" dur="5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nodeType="click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box(in)">
                                      <p:cBhvr>
                                        <p:cTn id="28"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8514" grpId="0" autoUpdateAnimBg="0"/>
      <p:bldP spid="448536"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57348" name="Rectangle 2"/>
          <p:cNvSpPr>
            <a:spLocks noGrp="1" noChangeArrowheads="1"/>
          </p:cNvSpPr>
          <p:nvPr>
            <p:ph type="title"/>
          </p:nvPr>
        </p:nvSpPr>
        <p:spPr/>
        <p:txBody>
          <a:bodyPr/>
          <a:lstStyle/>
          <a:p>
            <a:pPr eaLnBrk="1" hangingPunct="1"/>
            <a:r>
              <a:rPr lang="de-DE"/>
              <a:t>Herzlichen Dank</a:t>
            </a:r>
          </a:p>
        </p:txBody>
      </p:sp>
      <p:sp>
        <p:nvSpPr>
          <p:cNvPr id="57349" name="Rectangle 3"/>
          <p:cNvSpPr>
            <a:spLocks noGrp="1" noChangeArrowheads="1"/>
          </p:cNvSpPr>
          <p:nvPr>
            <p:ph idx="1"/>
          </p:nvPr>
        </p:nvSpPr>
        <p:spPr/>
        <p:txBody>
          <a:bodyPr/>
          <a:lstStyle/>
          <a:p>
            <a:pPr algn="ctr" eaLnBrk="1" hangingPunct="1">
              <a:buFontTx/>
              <a:buNone/>
            </a:pPr>
            <a:endParaRPr lang="de-DE" sz="4000" dirty="0"/>
          </a:p>
          <a:p>
            <a:pPr algn="ctr" eaLnBrk="1" hangingPunct="1">
              <a:buFontTx/>
              <a:buNone/>
            </a:pPr>
            <a:endParaRPr lang="de-DE" sz="4000"/>
          </a:p>
          <a:p>
            <a:pPr algn="ctr" eaLnBrk="1" hangingPunct="1">
              <a:buFontTx/>
              <a:buNone/>
            </a:pPr>
            <a:r>
              <a:rPr lang="de-DE" sz="4000"/>
              <a:t>für Ihre </a:t>
            </a:r>
          </a:p>
          <a:p>
            <a:pPr algn="ctr" eaLnBrk="1" hangingPunct="1">
              <a:buFontTx/>
              <a:buNone/>
            </a:pPr>
            <a:r>
              <a:rPr lang="de-DE" sz="4000" dirty="0"/>
              <a:t>Aufmerksamkeit !</a:t>
            </a:r>
          </a:p>
        </p:txBody>
      </p:sp>
      <p:sp>
        <p:nvSpPr>
          <p:cNvPr id="57347" name="Foliennummernplatzhalter 5"/>
          <p:cNvSpPr>
            <a:spLocks noGrp="1"/>
          </p:cNvSpPr>
          <p:nvPr>
            <p:ph type="sldNum" sz="quarter" idx="12"/>
          </p:nvPr>
        </p:nvSpPr>
        <p:spPr>
          <a:noFill/>
        </p:spPr>
        <p:txBody>
          <a:bodyPr/>
          <a:lstStyle/>
          <a:p>
            <a:fld id="{38D021CA-CAF8-4BD3-A184-9911DA61AF7C}" type="slidenum">
              <a:rPr lang="de-DE" smtClean="0"/>
              <a:pPr/>
              <a:t>36</a:t>
            </a:fld>
            <a:endParaRPr lang="de-DE"/>
          </a:p>
        </p:txBody>
      </p:sp>
    </p:spTree>
    <p:extLst>
      <p:ext uri="{BB962C8B-B14F-4D97-AF65-F5344CB8AC3E}">
        <p14:creationId xmlns:p14="http://schemas.microsoft.com/office/powerpoint/2010/main" val="118518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269198-722D-F24F-BFCD-6D2C5940B08F}"/>
              </a:ext>
            </a:extLst>
          </p:cNvPr>
          <p:cNvSpPr>
            <a:spLocks noGrp="1"/>
          </p:cNvSpPr>
          <p:nvPr>
            <p:ph type="title"/>
          </p:nvPr>
        </p:nvSpPr>
        <p:spPr/>
        <p:txBody>
          <a:bodyPr/>
          <a:lstStyle/>
          <a:p>
            <a:r>
              <a:rPr lang="de-DE" dirty="0"/>
              <a:t>Förderung der Selbstbestimmung - § 1 SGB IX</a:t>
            </a:r>
            <a:br>
              <a:rPr lang="de-DE" dirty="0"/>
            </a:br>
            <a:r>
              <a:rPr lang="de-DE" dirty="0"/>
              <a:t>- Kernziel des SGB IX  </a:t>
            </a:r>
          </a:p>
        </p:txBody>
      </p:sp>
      <p:sp>
        <p:nvSpPr>
          <p:cNvPr id="3" name="Inhaltsplatzhalter 2">
            <a:extLst>
              <a:ext uri="{FF2B5EF4-FFF2-40B4-BE49-F238E27FC236}">
                <a16:creationId xmlns:a16="http://schemas.microsoft.com/office/drawing/2014/main" id="{C5C7537B-853E-AC4A-8DAE-85257ED8CE72}"/>
              </a:ext>
            </a:extLst>
          </p:cNvPr>
          <p:cNvSpPr>
            <a:spLocks noGrp="1"/>
          </p:cNvSpPr>
          <p:nvPr>
            <p:ph idx="1"/>
          </p:nvPr>
        </p:nvSpPr>
        <p:spPr>
          <a:xfrm>
            <a:off x="838200" y="2174789"/>
            <a:ext cx="10515600" cy="4002174"/>
          </a:xfrm>
        </p:spPr>
        <p:txBody>
          <a:bodyPr/>
          <a:lstStyle/>
          <a:p>
            <a:pPr marL="0" indent="0">
              <a:buNone/>
            </a:pPr>
            <a:r>
              <a:rPr lang="de-DE" dirty="0"/>
              <a:t>Menschen mit Behinderungen oder von Behinderung bedrohte Menschen </a:t>
            </a:r>
            <a:r>
              <a:rPr lang="de-DE" dirty="0">
                <a:solidFill>
                  <a:srgbClr val="0070C0"/>
                </a:solidFill>
              </a:rPr>
              <a:t>erhalten Leistungen </a:t>
            </a:r>
            <a:r>
              <a:rPr lang="de-DE" dirty="0"/>
              <a:t>nach diesem Buch und den </a:t>
            </a:r>
            <a:r>
              <a:rPr lang="de-DE" dirty="0" err="1"/>
              <a:t>für</a:t>
            </a:r>
            <a:r>
              <a:rPr lang="de-DE" dirty="0"/>
              <a:t> die Rehabilitationsträger geltenden Leistungsgesetzen, </a:t>
            </a:r>
            <a:r>
              <a:rPr lang="de-DE" dirty="0">
                <a:solidFill>
                  <a:srgbClr val="0070C0"/>
                </a:solidFill>
              </a:rPr>
              <a:t>um ihre Selbstbestimmung</a:t>
            </a:r>
            <a:r>
              <a:rPr lang="de-DE" dirty="0"/>
              <a:t> und </a:t>
            </a:r>
            <a:r>
              <a:rPr lang="de-DE" dirty="0">
                <a:solidFill>
                  <a:srgbClr val="FF0000"/>
                </a:solidFill>
              </a:rPr>
              <a:t>ihre volle, wirksame und gleichberechtigte Teilhabe am Leben in der Gesellschaft zu fördern, Benachteiligungen </a:t>
            </a:r>
            <a:r>
              <a:rPr lang="de-DE" dirty="0" err="1">
                <a:solidFill>
                  <a:srgbClr val="FF0000"/>
                </a:solidFill>
              </a:rPr>
              <a:t>zuvermeiden</a:t>
            </a:r>
            <a:r>
              <a:rPr lang="de-DE" dirty="0">
                <a:solidFill>
                  <a:srgbClr val="FF0000"/>
                </a:solidFill>
              </a:rPr>
              <a:t> oder ihnen entgegenzuwirken</a:t>
            </a:r>
            <a:r>
              <a:rPr lang="de-DE" dirty="0"/>
              <a:t>.</a:t>
            </a:r>
          </a:p>
          <a:p>
            <a:pPr marL="0" indent="0">
              <a:buNone/>
            </a:pPr>
            <a:endParaRPr lang="de-DE" dirty="0"/>
          </a:p>
        </p:txBody>
      </p:sp>
    </p:spTree>
    <p:extLst>
      <p:ext uri="{BB962C8B-B14F-4D97-AF65-F5344CB8AC3E}">
        <p14:creationId xmlns:p14="http://schemas.microsoft.com/office/powerpoint/2010/main" val="2168096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35842" name="Rectangle 1026">
            <a:extLst>
              <a:ext uri="{FF2B5EF4-FFF2-40B4-BE49-F238E27FC236}">
                <a16:creationId xmlns:a16="http://schemas.microsoft.com/office/drawing/2014/main" id="{90607020-4008-A94D-9071-3798BF3C47AE}"/>
              </a:ext>
            </a:extLst>
          </p:cNvPr>
          <p:cNvSpPr>
            <a:spLocks noGrp="1" noChangeArrowheads="1"/>
          </p:cNvSpPr>
          <p:nvPr>
            <p:ph type="title"/>
          </p:nvPr>
        </p:nvSpPr>
        <p:spPr>
          <a:xfrm>
            <a:off x="1676400" y="381000"/>
            <a:ext cx="8839200" cy="838200"/>
          </a:xfrm>
        </p:spPr>
        <p:txBody>
          <a:bodyPr/>
          <a:lstStyle/>
          <a:p>
            <a:r>
              <a:rPr lang="de-DE" altLang="de-DE" sz="2400" dirty="0"/>
              <a:t>Info: Regelungen des SGB IX zur Förderung der Selbstbestimmung (</a:t>
            </a:r>
            <a:r>
              <a:rPr lang="de-DE" altLang="de-DE" sz="2400" dirty="0" err="1"/>
              <a:t>u.a</a:t>
            </a:r>
            <a:r>
              <a:rPr lang="de-DE" altLang="de-DE" sz="2400" dirty="0"/>
              <a:t>)</a:t>
            </a:r>
          </a:p>
        </p:txBody>
      </p:sp>
      <p:sp>
        <p:nvSpPr>
          <p:cNvPr id="35843" name="Rectangle 1027">
            <a:extLst>
              <a:ext uri="{FF2B5EF4-FFF2-40B4-BE49-F238E27FC236}">
                <a16:creationId xmlns:a16="http://schemas.microsoft.com/office/drawing/2014/main" id="{D6F46F12-B057-1B4E-A7B0-D8F859D60521}"/>
              </a:ext>
            </a:extLst>
          </p:cNvPr>
          <p:cNvSpPr>
            <a:spLocks noGrp="1" noChangeArrowheads="1"/>
          </p:cNvSpPr>
          <p:nvPr>
            <p:ph type="body" idx="1"/>
          </p:nvPr>
        </p:nvSpPr>
        <p:spPr>
          <a:xfrm>
            <a:off x="1524000" y="1079770"/>
            <a:ext cx="9144000" cy="5016230"/>
          </a:xfrm>
        </p:spPr>
        <p:txBody>
          <a:bodyPr>
            <a:normAutofit fontScale="92500" lnSpcReduction="20000"/>
          </a:bodyPr>
          <a:lstStyle/>
          <a:p>
            <a:pPr>
              <a:lnSpc>
                <a:spcPct val="90000"/>
              </a:lnSpc>
            </a:pPr>
            <a:endParaRPr lang="de-DE" altLang="de-DE" sz="2400" dirty="0"/>
          </a:p>
          <a:p>
            <a:pPr>
              <a:lnSpc>
                <a:spcPct val="90000"/>
              </a:lnSpc>
            </a:pPr>
            <a:r>
              <a:rPr lang="de-DE" altLang="de-DE" sz="2400" dirty="0"/>
              <a:t>Selbstbestimmte Ausführung der Leistungen als Persönliches Budget</a:t>
            </a:r>
          </a:p>
          <a:p>
            <a:pPr marL="0" indent="0">
              <a:lnSpc>
                <a:spcPct val="90000"/>
              </a:lnSpc>
              <a:buNone/>
            </a:pPr>
            <a:r>
              <a:rPr lang="de-DE" altLang="de-DE" sz="2400" dirty="0"/>
              <a:t>    (§ 29 SGB IX)</a:t>
            </a:r>
          </a:p>
          <a:p>
            <a:pPr>
              <a:lnSpc>
                <a:spcPct val="90000"/>
              </a:lnSpc>
            </a:pPr>
            <a:r>
              <a:rPr lang="de-DE" altLang="de-DE" sz="2400" dirty="0"/>
              <a:t>Wunschrecht (§ 8 Abs. 1 SGB IX)</a:t>
            </a:r>
          </a:p>
          <a:p>
            <a:pPr>
              <a:lnSpc>
                <a:spcPct val="90000"/>
              </a:lnSpc>
            </a:pPr>
            <a:r>
              <a:rPr lang="de-DE" altLang="de-DE" sz="2400" dirty="0"/>
              <a:t>Wunschrecht des SGB IX, Teil 2 - § 104 Abs. 2 SGB IX</a:t>
            </a:r>
          </a:p>
          <a:p>
            <a:pPr>
              <a:lnSpc>
                <a:spcPct val="90000"/>
              </a:lnSpc>
            </a:pPr>
            <a:r>
              <a:rPr lang="de-DE" altLang="de-DE" sz="2400" dirty="0"/>
              <a:t>Wahlrecht (§ 8 Abs. 2 SGB IX )</a:t>
            </a:r>
          </a:p>
          <a:p>
            <a:pPr>
              <a:lnSpc>
                <a:spcPct val="90000"/>
              </a:lnSpc>
            </a:pPr>
            <a:r>
              <a:rPr lang="de-DE" altLang="de-DE" sz="2400" dirty="0"/>
              <a:t>Alters- und entwicklungsgerechte Beteiligung der Kinder (§ 4 Abs. 3 SGB IX)</a:t>
            </a:r>
          </a:p>
          <a:p>
            <a:pPr>
              <a:lnSpc>
                <a:spcPct val="90000"/>
              </a:lnSpc>
            </a:pPr>
            <a:r>
              <a:rPr lang="de-DE" altLang="de-DE" sz="2400" dirty="0"/>
              <a:t>Rücksichtnahme auf die persönliche Lebenssituation; Belassen von Raum zur möglichst eigenverantwortlichen Gestaltung usw. (§ 8 Abs. 1 und 3 SGB IX)</a:t>
            </a:r>
          </a:p>
          <a:p>
            <a:pPr>
              <a:lnSpc>
                <a:spcPct val="90000"/>
              </a:lnSpc>
            </a:pPr>
            <a:r>
              <a:rPr lang="de-DE" altLang="de-DE" sz="2400" dirty="0"/>
              <a:t>Den besonderen Bedürfnissen seelisch Behinderter Menschen ist Rechnung zu tragen (§ 1 Satz 2 SGB IX)</a:t>
            </a:r>
          </a:p>
          <a:p>
            <a:pPr>
              <a:lnSpc>
                <a:spcPct val="90000"/>
              </a:lnSpc>
            </a:pPr>
            <a:r>
              <a:rPr lang="de-DE" altLang="de-DE" sz="2400" dirty="0"/>
              <a:t>Berücksichtigung der besonderen Bedürfnisse von Eltern und Kindern mit Behinderungen (§ 1 Satz 2 SGB IX)</a:t>
            </a:r>
          </a:p>
          <a:p>
            <a:pPr>
              <a:lnSpc>
                <a:spcPct val="90000"/>
              </a:lnSpc>
            </a:pPr>
            <a:r>
              <a:rPr lang="de-DE" altLang="de-DE" sz="2400" dirty="0"/>
              <a:t>Selbstbeschaffung von Leistungen (§ 18 SGB IX)</a:t>
            </a:r>
          </a:p>
          <a:p>
            <a:pPr>
              <a:lnSpc>
                <a:spcPct val="90000"/>
              </a:lnSpc>
            </a:pPr>
            <a:endParaRPr lang="de-DE" altLang="de-DE" dirty="0"/>
          </a:p>
          <a:p>
            <a:pPr>
              <a:lnSpc>
                <a:spcPct val="90000"/>
              </a:lnSpc>
              <a:buFontTx/>
              <a:buNone/>
            </a:pPr>
            <a:endParaRPr lang="de-DE" altLang="de-DE" sz="2400" dirty="0"/>
          </a:p>
        </p:txBody>
      </p:sp>
    </p:spTree>
    <p:extLst>
      <p:ext uri="{BB962C8B-B14F-4D97-AF65-F5344CB8AC3E}">
        <p14:creationId xmlns:p14="http://schemas.microsoft.com/office/powerpoint/2010/main" val="1394371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2D63A8-F748-F443-BC9B-B144C8663242}"/>
              </a:ext>
            </a:extLst>
          </p:cNvPr>
          <p:cNvSpPr>
            <a:spLocks noGrp="1"/>
          </p:cNvSpPr>
          <p:nvPr>
            <p:ph type="title"/>
          </p:nvPr>
        </p:nvSpPr>
        <p:spPr>
          <a:xfrm>
            <a:off x="838200" y="365125"/>
            <a:ext cx="10515600" cy="6492875"/>
          </a:xfrm>
        </p:spPr>
        <p:txBody>
          <a:bodyPr/>
          <a:lstStyle/>
          <a:p>
            <a:r>
              <a:rPr lang="de-DE" dirty="0"/>
              <a:t>Individualisierung/Personenzentrierung</a:t>
            </a:r>
          </a:p>
        </p:txBody>
      </p:sp>
    </p:spTree>
    <p:extLst>
      <p:ext uri="{BB962C8B-B14F-4D97-AF65-F5344CB8AC3E}">
        <p14:creationId xmlns:p14="http://schemas.microsoft.com/office/powerpoint/2010/main" val="239197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6C913C-0BE2-E740-BDA8-460C3FABDA09}"/>
              </a:ext>
            </a:extLst>
          </p:cNvPr>
          <p:cNvSpPr>
            <a:spLocks noGrp="1"/>
          </p:cNvSpPr>
          <p:nvPr>
            <p:ph type="title"/>
          </p:nvPr>
        </p:nvSpPr>
        <p:spPr>
          <a:xfrm>
            <a:off x="0" y="365125"/>
            <a:ext cx="12084908" cy="1035657"/>
          </a:xfrm>
        </p:spPr>
        <p:txBody>
          <a:bodyPr>
            <a:normAutofit fontScale="90000"/>
          </a:bodyPr>
          <a:lstStyle/>
          <a:p>
            <a:r>
              <a:rPr lang="de-DE" dirty="0"/>
              <a:t>Individualisierungsprinzip des § 10 Abs. 1 Satz 1  SGB IX </a:t>
            </a:r>
            <a:r>
              <a:rPr lang="de-DE" dirty="0" err="1"/>
              <a:t>aF</a:t>
            </a:r>
            <a:br>
              <a:rPr lang="de-DE" dirty="0"/>
            </a:br>
            <a:r>
              <a:rPr lang="de-DE" dirty="0"/>
              <a:t>(Bedarfsermittlung und leistungsrechtliche Basis)</a:t>
            </a:r>
          </a:p>
        </p:txBody>
      </p:sp>
      <p:sp>
        <p:nvSpPr>
          <p:cNvPr id="3" name="Inhaltsplatzhalter 2">
            <a:extLst>
              <a:ext uri="{FF2B5EF4-FFF2-40B4-BE49-F238E27FC236}">
                <a16:creationId xmlns:a16="http://schemas.microsoft.com/office/drawing/2014/main" id="{1C323773-E3C9-3B43-B20D-386C9B7D3156}"/>
              </a:ext>
            </a:extLst>
          </p:cNvPr>
          <p:cNvSpPr>
            <a:spLocks noGrp="1"/>
          </p:cNvSpPr>
          <p:nvPr>
            <p:ph idx="1"/>
          </p:nvPr>
        </p:nvSpPr>
        <p:spPr>
          <a:xfrm>
            <a:off x="838200" y="2023353"/>
            <a:ext cx="10515600" cy="4153610"/>
          </a:xfrm>
        </p:spPr>
        <p:txBody>
          <a:bodyPr/>
          <a:lstStyle/>
          <a:p>
            <a:pPr>
              <a:lnSpc>
                <a:spcPct val="80000"/>
              </a:lnSpc>
              <a:buNone/>
            </a:pPr>
            <a:r>
              <a:rPr lang="de-DE" dirty="0">
                <a:latin typeface="Calibri" pitchFamily="34" charset="0"/>
                <a:cs typeface="Calibri" pitchFamily="34" charset="0"/>
              </a:rPr>
              <a:t>Die Rehabilitationsträger </a:t>
            </a:r>
            <a:r>
              <a:rPr lang="de-DE" dirty="0">
                <a:solidFill>
                  <a:srgbClr val="FF0000"/>
                </a:solidFill>
                <a:latin typeface="Calibri" pitchFamily="34" charset="0"/>
                <a:cs typeface="Calibri" pitchFamily="34" charset="0"/>
              </a:rPr>
              <a:t>sind dafür verantwortlich</a:t>
            </a:r>
            <a:r>
              <a:rPr lang="de-DE" dirty="0">
                <a:latin typeface="Calibri" pitchFamily="34" charset="0"/>
                <a:cs typeface="Calibri" pitchFamily="34" charset="0"/>
              </a:rPr>
              <a:t>, dass die beteiligten</a:t>
            </a:r>
          </a:p>
          <a:p>
            <a:pPr>
              <a:lnSpc>
                <a:spcPct val="80000"/>
              </a:lnSpc>
              <a:buNone/>
            </a:pPr>
            <a:r>
              <a:rPr lang="de-DE" dirty="0">
                <a:latin typeface="Calibri" pitchFamily="34" charset="0"/>
                <a:cs typeface="Calibri" pitchFamily="34" charset="0"/>
              </a:rPr>
              <a:t>Rehabilitationsträger im Benehmen miteinander und in </a:t>
            </a:r>
            <a:r>
              <a:rPr lang="de-DE" dirty="0">
                <a:solidFill>
                  <a:srgbClr val="0070C0"/>
                </a:solidFill>
                <a:latin typeface="Calibri" pitchFamily="34" charset="0"/>
                <a:cs typeface="Calibri" pitchFamily="34" charset="0"/>
              </a:rPr>
              <a:t>Abstimmung</a:t>
            </a:r>
          </a:p>
          <a:p>
            <a:pPr>
              <a:lnSpc>
                <a:spcPct val="80000"/>
              </a:lnSpc>
              <a:buNone/>
            </a:pPr>
            <a:r>
              <a:rPr lang="de-DE" dirty="0">
                <a:solidFill>
                  <a:srgbClr val="0070C0"/>
                </a:solidFill>
                <a:latin typeface="Calibri" pitchFamily="34" charset="0"/>
                <a:cs typeface="Calibri" pitchFamily="34" charset="0"/>
              </a:rPr>
              <a:t>mit dem Leistungsberechtigten</a:t>
            </a:r>
            <a:r>
              <a:rPr lang="de-DE" dirty="0">
                <a:latin typeface="Calibri" pitchFamily="34" charset="0"/>
                <a:cs typeface="Calibri" pitchFamily="34" charset="0"/>
              </a:rPr>
              <a:t>, die nach dem </a:t>
            </a:r>
            <a:r>
              <a:rPr lang="de-DE" dirty="0">
                <a:solidFill>
                  <a:srgbClr val="0070C0"/>
                </a:solidFill>
                <a:latin typeface="Calibri" pitchFamily="34" charset="0"/>
                <a:cs typeface="Calibri" pitchFamily="34" charset="0"/>
              </a:rPr>
              <a:t>individuellen Bedarf</a:t>
            </a:r>
          </a:p>
          <a:p>
            <a:pPr>
              <a:lnSpc>
                <a:spcPct val="80000"/>
              </a:lnSpc>
              <a:buNone/>
            </a:pPr>
            <a:r>
              <a:rPr lang="de-DE" dirty="0">
                <a:solidFill>
                  <a:srgbClr val="FF0000"/>
                </a:solidFill>
                <a:latin typeface="Calibri" pitchFamily="34" charset="0"/>
                <a:cs typeface="Calibri" pitchFamily="34" charset="0"/>
              </a:rPr>
              <a:t>voraussichtlich erforderlichen Leistungen </a:t>
            </a:r>
            <a:r>
              <a:rPr lang="de-DE" dirty="0">
                <a:solidFill>
                  <a:srgbClr val="0070C0"/>
                </a:solidFill>
                <a:latin typeface="Calibri" pitchFamily="34" charset="0"/>
                <a:cs typeface="Calibri" pitchFamily="34" charset="0"/>
              </a:rPr>
              <a:t>funktionsbezogen feststellen</a:t>
            </a:r>
          </a:p>
          <a:p>
            <a:pPr>
              <a:lnSpc>
                <a:spcPct val="80000"/>
              </a:lnSpc>
              <a:buNone/>
            </a:pPr>
            <a:r>
              <a:rPr lang="de-DE" dirty="0">
                <a:latin typeface="Calibri" pitchFamily="34" charset="0"/>
                <a:cs typeface="Calibri" pitchFamily="34" charset="0"/>
              </a:rPr>
              <a:t>und </a:t>
            </a:r>
            <a:r>
              <a:rPr lang="de-DE" dirty="0">
                <a:solidFill>
                  <a:srgbClr val="0070C0"/>
                </a:solidFill>
                <a:latin typeface="Calibri" pitchFamily="34" charset="0"/>
                <a:cs typeface="Calibri" pitchFamily="34" charset="0"/>
              </a:rPr>
              <a:t>schriftlich so zusammenstellen</a:t>
            </a:r>
            <a:r>
              <a:rPr lang="de-DE" dirty="0">
                <a:latin typeface="Calibri" pitchFamily="34" charset="0"/>
                <a:cs typeface="Calibri" pitchFamily="34" charset="0"/>
              </a:rPr>
              <a:t>, dass sie nahtlos ineinandergreifen.  </a:t>
            </a:r>
          </a:p>
          <a:p>
            <a:pPr>
              <a:lnSpc>
                <a:spcPct val="80000"/>
              </a:lnSpc>
              <a:buNone/>
            </a:pPr>
            <a:endParaRPr lang="de-DE" dirty="0">
              <a:solidFill>
                <a:srgbClr val="0070C0"/>
              </a:solidFill>
              <a:latin typeface="Calibri" pitchFamily="34" charset="0"/>
              <a:cs typeface="Calibri" pitchFamily="34" charset="0"/>
            </a:endParaRPr>
          </a:p>
          <a:p>
            <a:pPr>
              <a:lnSpc>
                <a:spcPct val="80000"/>
              </a:lnSpc>
              <a:buNone/>
            </a:pPr>
            <a:endParaRPr lang="de-DE" dirty="0">
              <a:solidFill>
                <a:srgbClr val="0070C0"/>
              </a:solidFill>
              <a:latin typeface="Calibri" pitchFamily="34" charset="0"/>
              <a:cs typeface="Calibri" pitchFamily="34" charset="0"/>
            </a:endParaRPr>
          </a:p>
          <a:p>
            <a:pPr>
              <a:lnSpc>
                <a:spcPct val="80000"/>
              </a:lnSpc>
              <a:buFont typeface="Wingdings" pitchFamily="2" charset="2"/>
              <a:buNone/>
            </a:pPr>
            <a:r>
              <a:rPr lang="de-DE" dirty="0">
                <a:latin typeface="Calibri" pitchFamily="34" charset="0"/>
                <a:cs typeface="Calibri" pitchFamily="34" charset="0"/>
              </a:rPr>
              <a:t>     </a:t>
            </a:r>
            <a:endParaRPr lang="de-DE" dirty="0"/>
          </a:p>
        </p:txBody>
      </p:sp>
    </p:spTree>
    <p:extLst>
      <p:ext uri="{BB962C8B-B14F-4D97-AF65-F5344CB8AC3E}">
        <p14:creationId xmlns:p14="http://schemas.microsoft.com/office/powerpoint/2010/main" val="528004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1B6E0C-165C-734E-B98E-AC8FC997FC26}"/>
              </a:ext>
            </a:extLst>
          </p:cNvPr>
          <p:cNvSpPr>
            <a:spLocks noGrp="1"/>
          </p:cNvSpPr>
          <p:nvPr>
            <p:ph type="title"/>
          </p:nvPr>
        </p:nvSpPr>
        <p:spPr>
          <a:xfrm>
            <a:off x="838200" y="365126"/>
            <a:ext cx="10515600" cy="636824"/>
          </a:xfrm>
        </p:spPr>
        <p:txBody>
          <a:bodyPr>
            <a:normAutofit fontScale="90000"/>
          </a:bodyPr>
          <a:lstStyle/>
          <a:p>
            <a:r>
              <a:rPr lang="de-DE" dirty="0"/>
              <a:t>Personenzentrierung  (Leistungserbringungsrecht)</a:t>
            </a:r>
          </a:p>
        </p:txBody>
      </p:sp>
      <p:sp>
        <p:nvSpPr>
          <p:cNvPr id="3" name="Inhaltsplatzhalter 2">
            <a:extLst>
              <a:ext uri="{FF2B5EF4-FFF2-40B4-BE49-F238E27FC236}">
                <a16:creationId xmlns:a16="http://schemas.microsoft.com/office/drawing/2014/main" id="{5F844FE2-8E65-324A-AC41-BB4461AABDBC}"/>
              </a:ext>
            </a:extLst>
          </p:cNvPr>
          <p:cNvSpPr>
            <a:spLocks noGrp="1"/>
          </p:cNvSpPr>
          <p:nvPr>
            <p:ph idx="1"/>
          </p:nvPr>
        </p:nvSpPr>
        <p:spPr>
          <a:xfrm>
            <a:off x="838200" y="1157591"/>
            <a:ext cx="10515600" cy="5019372"/>
          </a:xfrm>
        </p:spPr>
        <p:txBody>
          <a:bodyPr/>
          <a:lstStyle/>
          <a:p>
            <a:pPr marL="0" indent="0">
              <a:buNone/>
            </a:pPr>
            <a:r>
              <a:rPr lang="de-DE" dirty="0"/>
              <a:t>§ 95 SGB IX – Sicherstellungauftrag</a:t>
            </a:r>
          </a:p>
          <a:p>
            <a:pPr marL="0" indent="0">
              <a:buNone/>
            </a:pPr>
            <a:r>
              <a:rPr lang="de-DE" dirty="0"/>
              <a:t>Die Träger der Eingliederungshilfe haben im Rahmen ihrer Leistungsverpflichtung </a:t>
            </a:r>
            <a:r>
              <a:rPr lang="de-DE" dirty="0">
                <a:solidFill>
                  <a:srgbClr val="0070C0"/>
                </a:solidFill>
              </a:rPr>
              <a:t>eine personenzentrierte Leistung </a:t>
            </a:r>
            <a:r>
              <a:rPr lang="de-DE" dirty="0" err="1">
                <a:solidFill>
                  <a:srgbClr val="0070C0"/>
                </a:solidFill>
              </a:rPr>
              <a:t>für</a:t>
            </a:r>
            <a:r>
              <a:rPr lang="de-DE" dirty="0">
                <a:solidFill>
                  <a:srgbClr val="0070C0"/>
                </a:solidFill>
              </a:rPr>
              <a:t> Leistungsberechtigte </a:t>
            </a:r>
            <a:r>
              <a:rPr lang="de-DE" dirty="0"/>
              <a:t>unabhängig vom Ort der Leistungserbringung </a:t>
            </a:r>
            <a:r>
              <a:rPr lang="de-DE" dirty="0">
                <a:solidFill>
                  <a:srgbClr val="0070C0"/>
                </a:solidFill>
              </a:rPr>
              <a:t>sicherzustellen</a:t>
            </a:r>
            <a:r>
              <a:rPr lang="de-DE" dirty="0"/>
              <a:t> (Sicherstellungsauftrag), soweit dieser Teil nichts Abweichendes bestimmt. </a:t>
            </a:r>
          </a:p>
          <a:p>
            <a:pPr marL="0" indent="0">
              <a:buNone/>
            </a:pPr>
            <a:r>
              <a:rPr lang="de-DE" dirty="0"/>
              <a:t>Sie schließen hierzu Vereinbarungen mit den Leistungsanbietern nach den Vorschriften des Kapitels 8 ab. </a:t>
            </a:r>
          </a:p>
          <a:p>
            <a:pPr marL="0" indent="0">
              <a:buNone/>
            </a:pPr>
            <a:r>
              <a:rPr lang="de-DE" dirty="0">
                <a:solidFill>
                  <a:srgbClr val="0070C0"/>
                </a:solidFill>
              </a:rPr>
              <a:t>Im </a:t>
            </a:r>
            <a:r>
              <a:rPr lang="de-DE" dirty="0">
                <a:solidFill>
                  <a:srgbClr val="FF0000"/>
                </a:solidFill>
              </a:rPr>
              <a:t>Rahmen der Strukturplanung </a:t>
            </a:r>
            <a:r>
              <a:rPr lang="de-DE" dirty="0">
                <a:solidFill>
                  <a:srgbClr val="0070C0"/>
                </a:solidFill>
              </a:rPr>
              <a:t>sind die Erkenntnisse aus der Gesamtplanung nach Kapitel 7 zu </a:t>
            </a:r>
            <a:r>
              <a:rPr lang="de-DE" dirty="0" err="1">
                <a:solidFill>
                  <a:srgbClr val="0070C0"/>
                </a:solidFill>
              </a:rPr>
              <a:t>berücksichtigen</a:t>
            </a:r>
            <a:r>
              <a:rPr lang="de-DE" dirty="0"/>
              <a:t>.</a:t>
            </a:r>
          </a:p>
          <a:p>
            <a:pPr marL="0" indent="0">
              <a:buNone/>
            </a:pPr>
            <a:endParaRPr lang="de-DE" dirty="0"/>
          </a:p>
        </p:txBody>
      </p:sp>
    </p:spTree>
    <p:extLst>
      <p:ext uri="{BB962C8B-B14F-4D97-AF65-F5344CB8AC3E}">
        <p14:creationId xmlns:p14="http://schemas.microsoft.com/office/powerpoint/2010/main" val="1605502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405DF3-0478-9D4A-8B28-5E77C023354C}"/>
              </a:ext>
            </a:extLst>
          </p:cNvPr>
          <p:cNvSpPr>
            <a:spLocks noGrp="1"/>
          </p:cNvSpPr>
          <p:nvPr>
            <p:ph type="title"/>
          </p:nvPr>
        </p:nvSpPr>
        <p:spPr>
          <a:xfrm>
            <a:off x="350195" y="301557"/>
            <a:ext cx="11575915" cy="1157592"/>
          </a:xfrm>
        </p:spPr>
        <p:txBody>
          <a:bodyPr>
            <a:normAutofit fontScale="90000"/>
          </a:bodyPr>
          <a:lstStyle/>
          <a:p>
            <a:r>
              <a:rPr lang="de-DE" dirty="0"/>
              <a:t>Ausübung der Selbstbestimmung und Individualisierung des Leistungsgeschehens (Personenzentrierung)</a:t>
            </a:r>
          </a:p>
        </p:txBody>
      </p:sp>
      <p:sp>
        <p:nvSpPr>
          <p:cNvPr id="3" name="Inhaltsplatzhalter 2">
            <a:extLst>
              <a:ext uri="{FF2B5EF4-FFF2-40B4-BE49-F238E27FC236}">
                <a16:creationId xmlns:a16="http://schemas.microsoft.com/office/drawing/2014/main" id="{26C0A008-4E86-F745-822F-BB2C2D112FAF}"/>
              </a:ext>
            </a:extLst>
          </p:cNvPr>
          <p:cNvSpPr>
            <a:spLocks noGrp="1"/>
          </p:cNvSpPr>
          <p:nvPr>
            <p:ph idx="1"/>
          </p:nvPr>
        </p:nvSpPr>
        <p:spPr>
          <a:xfrm>
            <a:off x="437745" y="1459149"/>
            <a:ext cx="11381361" cy="4717814"/>
          </a:xfrm>
        </p:spPr>
        <p:txBody>
          <a:bodyPr/>
          <a:lstStyle/>
          <a:p>
            <a:pPr marL="0" indent="0">
              <a:buNone/>
            </a:pPr>
            <a:r>
              <a:rPr lang="de-DE" dirty="0"/>
              <a:t>erfordern</a:t>
            </a:r>
          </a:p>
          <a:p>
            <a:r>
              <a:rPr lang="de-DE" dirty="0"/>
              <a:t>die vollständige und differenzierte Kenntnis der tatsächlichen Beeinträchtigungen der Teilhabe am Leben in der Gesellschaft und deren Ursachen,</a:t>
            </a:r>
          </a:p>
          <a:p>
            <a:r>
              <a:rPr lang="de-DE" dirty="0"/>
              <a:t>darauf basierend, die objektive Klärung der individuell voraussichtlich erreichbaren Teilhabeziele,</a:t>
            </a:r>
          </a:p>
          <a:p>
            <a:r>
              <a:rPr lang="de-DE" dirty="0"/>
              <a:t>die Beurteilung, mit welchen Verfahren und Methoden diese</a:t>
            </a:r>
          </a:p>
          <a:p>
            <a:pPr marL="0" indent="0">
              <a:buNone/>
            </a:pPr>
            <a:r>
              <a:rPr lang="de-DE" dirty="0"/>
              <a:t>   Teilhabeziele voraussichtlich erreicht werden können, und</a:t>
            </a:r>
          </a:p>
          <a:p>
            <a:r>
              <a:rPr lang="de-DE" dirty="0"/>
              <a:t>welche Teilhabeleistungen diese Methoden und Verfahren in der erforderlichen Qualität und Wirksamkeit beinhalten.</a:t>
            </a:r>
          </a:p>
        </p:txBody>
      </p:sp>
    </p:spTree>
    <p:extLst>
      <p:ext uri="{BB962C8B-B14F-4D97-AF65-F5344CB8AC3E}">
        <p14:creationId xmlns:p14="http://schemas.microsoft.com/office/powerpoint/2010/main" val="1533971768"/>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2675</Words>
  <Application>Microsoft Macintosh PowerPoint</Application>
  <PresentationFormat>Breitbild</PresentationFormat>
  <Paragraphs>288</Paragraphs>
  <Slides>36</Slides>
  <Notes>1</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36</vt:i4>
      </vt:variant>
    </vt:vector>
  </HeadingPairs>
  <TitlesOfParts>
    <vt:vector size="43" baseType="lpstr">
      <vt:lpstr>Arial</vt:lpstr>
      <vt:lpstr>Calibri</vt:lpstr>
      <vt:lpstr>Calibri Light</vt:lpstr>
      <vt:lpstr>Lucida Sans Unicode</vt:lpstr>
      <vt:lpstr>Times New Roman</vt:lpstr>
      <vt:lpstr>Wingdings</vt:lpstr>
      <vt:lpstr>Office</vt:lpstr>
      <vt:lpstr>ICF-Anwenderkonferenz 2018 Hamburg</vt:lpstr>
      <vt:lpstr>Selbstbestimmung und Personenzentrierung im Teilhaberecht - Begriffsbestimmung -</vt:lpstr>
      <vt:lpstr>Ziele des SGB IX</vt:lpstr>
      <vt:lpstr>Förderung der Selbstbestimmung - § 1 SGB IX - Kernziel des SGB IX  </vt:lpstr>
      <vt:lpstr>Info: Regelungen des SGB IX zur Förderung der Selbstbestimmung (u.a)</vt:lpstr>
      <vt:lpstr>Individualisierung/Personenzentrierung</vt:lpstr>
      <vt:lpstr>Individualisierungsprinzip des § 10 Abs. 1 Satz 1  SGB IX aF (Bedarfsermittlung und leistungsrechtliche Basis)</vt:lpstr>
      <vt:lpstr>Personenzentrierung  (Leistungserbringungsrecht)</vt:lpstr>
      <vt:lpstr>Ausübung der Selbstbestimmung und Individualisierung des Leistungsgeschehens (Personenzentrierung)</vt:lpstr>
      <vt:lpstr>Die Ermittlung des Rehabilitationsbedarfs</vt:lpstr>
      <vt:lpstr>Anforderungen des BTHG an die Instrumente zur Ermittlung des Rehabilitationsbedarfs</vt:lpstr>
      <vt:lpstr>Trägerübergreifendes, abweichungsfestes Recht</vt:lpstr>
      <vt:lpstr> § 13 Abs. 1 SGB IX    Instrumente zur Ermittlung des Rehabilitationsbedarfs </vt:lpstr>
      <vt:lpstr> § 13 Abs. 2 SGB IX  Ermittlung des Rehabilitationsbedarfs ab 1.1.2018 </vt:lpstr>
      <vt:lpstr> § 17 SGB IX – Begutachtung = eine Methode der Ermittlung</vt:lpstr>
      <vt:lpstr>§ 17 SGB IX – Begutachtung -</vt:lpstr>
      <vt:lpstr>Gemeinsame Empfehlung „Begutachtung“ der BAR Neufassung ab 1.12.2016 </vt:lpstr>
      <vt:lpstr>§ 3 Allgemeine inhaltliche Grundsätze für die Gutachtenerstellung</vt:lpstr>
      <vt:lpstr>Verfahrensregelungen zur Entwicklung systematischer Arbeitsprozesse und standardisierter Arbeitsmittel (Instrumente) zur Ermittlung des Rehabilitationsbedarfs</vt:lpstr>
      <vt:lpstr>Aufgabe der Bundesarbeitsgemeinschaft für Rehabilitation (BAR)</vt:lpstr>
      <vt:lpstr>§ 13 Abs. 3 SGB IX. -Untersuchung des BMAS -</vt:lpstr>
      <vt:lpstr>Ergänzende Reglung  für die Eingliederungshilfe im SGB IX, Teil 2 ab 1.1.2020 (Übergangsregelung für 2018/2019 in § 142 SGB XII)</vt:lpstr>
      <vt:lpstr>§ 118 SGB IX - Instrumente der Bedarfsermittlung -</vt:lpstr>
      <vt:lpstr>Im Verhältnis zu § 13 abweichender Wortlaut des § 118 SGB IX</vt:lpstr>
      <vt:lpstr>Zur ICF-Orientierung der Ermittlung des Rehabilitationsbedarfs</vt:lpstr>
      <vt:lpstr>Artikel 1 Abs. 2 UN-BRK – Zweck -</vt:lpstr>
      <vt:lpstr>Orientierung an der ICF</vt:lpstr>
      <vt:lpstr>Teilhabeplan im Teil I des SGB IX Basis für die Bedarfsermittlung  der Sozialversicherungsträger</vt:lpstr>
      <vt:lpstr>Teilhabeplan - § 19 SGB IX </vt:lpstr>
      <vt:lpstr>Teilhabeplan - § 19 -</vt:lpstr>
      <vt:lpstr>§ 19 Abs. 2: Feststellungen, die der Teilhabeplan                       enthalten muss und z.Tl durch die Bedarfsfeststellung zu erheben sind</vt:lpstr>
      <vt:lpstr>  Gesamtplan der Eingliederungshilfe nach dem  Teil 2 des SGB IX   </vt:lpstr>
      <vt:lpstr>Gesamtplanverfahren (SGB IX, Teil 2)</vt:lpstr>
      <vt:lpstr>Zu den Irritationen</vt:lpstr>
      <vt:lpstr>PowerPoint-Präsentation</vt:lpstr>
      <vt:lpstr>Herzlichen Dank</vt:lpstr>
    </vt:vector>
  </TitlesOfParts>
  <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Harry Dr. Fuchs</dc:creator>
  <cp:lastModifiedBy>Harry Dr. Fuchs</cp:lastModifiedBy>
  <cp:revision>17</cp:revision>
  <dcterms:created xsi:type="dcterms:W3CDTF">2018-04-08T10:51:09Z</dcterms:created>
  <dcterms:modified xsi:type="dcterms:W3CDTF">2018-04-11T14:25:04Z</dcterms:modified>
</cp:coreProperties>
</file>